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70" r:id="rId5"/>
    <p:sldId id="278" r:id="rId6"/>
    <p:sldId id="258" r:id="rId7"/>
    <p:sldId id="269" r:id="rId8"/>
    <p:sldId id="268" r:id="rId9"/>
    <p:sldId id="259" r:id="rId10"/>
    <p:sldId id="266" r:id="rId11"/>
    <p:sldId id="280" r:id="rId12"/>
    <p:sldId id="277" r:id="rId13"/>
    <p:sldId id="283" r:id="rId14"/>
    <p:sldId id="275" r:id="rId15"/>
    <p:sldId id="284" r:id="rId16"/>
    <p:sldId id="282" r:id="rId17"/>
    <p:sldId id="285" r:id="rId18"/>
    <p:sldId id="290" r:id="rId19"/>
    <p:sldId id="291" r:id="rId20"/>
    <p:sldId id="292" r:id="rId21"/>
    <p:sldId id="294" r:id="rId22"/>
    <p:sldId id="303" r:id="rId23"/>
    <p:sldId id="295" r:id="rId24"/>
    <p:sldId id="297" r:id="rId25"/>
    <p:sldId id="298" r:id="rId26"/>
    <p:sldId id="304" r:id="rId27"/>
    <p:sldId id="299" r:id="rId28"/>
    <p:sldId id="300" r:id="rId29"/>
    <p:sldId id="301" r:id="rId30"/>
    <p:sldId id="288" r:id="rId31"/>
    <p:sldId id="271" r:id="rId32"/>
    <p:sldId id="289" r:id="rId33"/>
    <p:sldId id="279"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4D4"/>
    <a:srgbClr val="B3B3B3"/>
    <a:srgbClr val="ED80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88"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lanna Kumar" userId="8c6a8e4fc4caacbb" providerId="LiveId" clId="{94C8F398-5A11-45D9-BA7C-C6803AC57ACB}"/>
    <pc:docChg chg="undo redo custSel addSld modSld sldOrd">
      <pc:chgData name="Mallanna Kumar" userId="8c6a8e4fc4caacbb" providerId="LiveId" clId="{94C8F398-5A11-45D9-BA7C-C6803AC57ACB}" dt="2024-05-15T02:29:57.238" v="1084" actId="20577"/>
      <pc:docMkLst>
        <pc:docMk/>
      </pc:docMkLst>
      <pc:sldChg chg="modSp mod">
        <pc:chgData name="Mallanna Kumar" userId="8c6a8e4fc4caacbb" providerId="LiveId" clId="{94C8F398-5A11-45D9-BA7C-C6803AC57ACB}" dt="2024-05-15T02:12:33.176" v="555" actId="20577"/>
        <pc:sldMkLst>
          <pc:docMk/>
          <pc:sldMk cId="616205851" sldId="256"/>
        </pc:sldMkLst>
        <pc:spChg chg="mod">
          <ac:chgData name="Mallanna Kumar" userId="8c6a8e4fc4caacbb" providerId="LiveId" clId="{94C8F398-5A11-45D9-BA7C-C6803AC57ACB}" dt="2024-05-15T02:12:33.176" v="555" actId="20577"/>
          <ac:spMkLst>
            <pc:docMk/>
            <pc:sldMk cId="616205851" sldId="256"/>
            <ac:spMk id="3" creationId="{00000000-0000-0000-0000-000000000000}"/>
          </ac:spMkLst>
        </pc:spChg>
      </pc:sldChg>
      <pc:sldChg chg="modSp mod">
        <pc:chgData name="Mallanna Kumar" userId="8c6a8e4fc4caacbb" providerId="LiveId" clId="{94C8F398-5A11-45D9-BA7C-C6803AC57ACB}" dt="2024-05-15T02:14:00.035" v="576" actId="20577"/>
        <pc:sldMkLst>
          <pc:docMk/>
          <pc:sldMk cId="1722271872" sldId="259"/>
        </pc:sldMkLst>
        <pc:spChg chg="mod">
          <ac:chgData name="Mallanna Kumar" userId="8c6a8e4fc4caacbb" providerId="LiveId" clId="{94C8F398-5A11-45D9-BA7C-C6803AC57ACB}" dt="2024-05-15T02:14:00.035" v="576" actId="20577"/>
          <ac:spMkLst>
            <pc:docMk/>
            <pc:sldMk cId="1722271872" sldId="259"/>
            <ac:spMk id="3" creationId="{00000000-0000-0000-0000-000000000000}"/>
          </ac:spMkLst>
        </pc:spChg>
      </pc:sldChg>
      <pc:sldChg chg="modSp mod">
        <pc:chgData name="Mallanna Kumar" userId="8c6a8e4fc4caacbb" providerId="LiveId" clId="{94C8F398-5A11-45D9-BA7C-C6803AC57ACB}" dt="2024-05-15T02:29:57.238" v="1084" actId="20577"/>
        <pc:sldMkLst>
          <pc:docMk/>
          <pc:sldMk cId="3579473274" sldId="266"/>
        </pc:sldMkLst>
        <pc:spChg chg="mod">
          <ac:chgData name="Mallanna Kumar" userId="8c6a8e4fc4caacbb" providerId="LiveId" clId="{94C8F398-5A11-45D9-BA7C-C6803AC57ACB}" dt="2024-05-15T02:29:57.238" v="1084" actId="20577"/>
          <ac:spMkLst>
            <pc:docMk/>
            <pc:sldMk cId="3579473274" sldId="266"/>
            <ac:spMk id="9" creationId="{4AA77F88-DF3C-4901-A2A4-42256A3E8DED}"/>
          </ac:spMkLst>
        </pc:spChg>
      </pc:sldChg>
      <pc:sldChg chg="addSp modSp mod ord">
        <pc:chgData name="Mallanna Kumar" userId="8c6a8e4fc4caacbb" providerId="LiveId" clId="{94C8F398-5A11-45D9-BA7C-C6803AC57ACB}" dt="2024-05-14T17:04:21.080" v="542" actId="14100"/>
        <pc:sldMkLst>
          <pc:docMk/>
          <pc:sldMk cId="3039088334" sldId="271"/>
        </pc:sldMkLst>
        <pc:picChg chg="add mod">
          <ac:chgData name="Mallanna Kumar" userId="8c6a8e4fc4caacbb" providerId="LiveId" clId="{94C8F398-5A11-45D9-BA7C-C6803AC57ACB}" dt="2024-05-14T17:03:16.248" v="527" actId="1076"/>
          <ac:picMkLst>
            <pc:docMk/>
            <pc:sldMk cId="3039088334" sldId="271"/>
            <ac:picMk id="3" creationId="{D0B56A2B-140D-2357-11CC-2CC60074E73B}"/>
          </ac:picMkLst>
        </pc:picChg>
        <pc:picChg chg="mod">
          <ac:chgData name="Mallanna Kumar" userId="8c6a8e4fc4caacbb" providerId="LiveId" clId="{94C8F398-5A11-45D9-BA7C-C6803AC57ACB}" dt="2024-05-14T17:04:07.485" v="538" actId="14100"/>
          <ac:picMkLst>
            <pc:docMk/>
            <pc:sldMk cId="3039088334" sldId="271"/>
            <ac:picMk id="5" creationId="{4447A366-F239-452B-5C9A-E8DB4CCC8E12}"/>
          </ac:picMkLst>
        </pc:picChg>
        <pc:picChg chg="add mod">
          <ac:chgData name="Mallanna Kumar" userId="8c6a8e4fc4caacbb" providerId="LiveId" clId="{94C8F398-5A11-45D9-BA7C-C6803AC57ACB}" dt="2024-05-14T17:03:21.532" v="528"/>
          <ac:picMkLst>
            <pc:docMk/>
            <pc:sldMk cId="3039088334" sldId="271"/>
            <ac:picMk id="6" creationId="{D84CE868-78F2-7393-4E39-DC7A56060F94}"/>
          </ac:picMkLst>
        </pc:picChg>
        <pc:picChg chg="add mod">
          <ac:chgData name="Mallanna Kumar" userId="8c6a8e4fc4caacbb" providerId="LiveId" clId="{94C8F398-5A11-45D9-BA7C-C6803AC57ACB}" dt="2024-05-14T17:04:21.080" v="542" actId="14100"/>
          <ac:picMkLst>
            <pc:docMk/>
            <pc:sldMk cId="3039088334" sldId="271"/>
            <ac:picMk id="8" creationId="{6F7F0792-9129-3B03-7FF7-3E69B981BA20}"/>
          </ac:picMkLst>
        </pc:picChg>
      </pc:sldChg>
      <pc:sldChg chg="modSp mod">
        <pc:chgData name="Mallanna Kumar" userId="8c6a8e4fc4caacbb" providerId="LiveId" clId="{94C8F398-5A11-45D9-BA7C-C6803AC57ACB}" dt="2024-05-15T02:19:05.529" v="666" actId="20577"/>
        <pc:sldMkLst>
          <pc:docMk/>
          <pc:sldMk cId="2887119529" sldId="277"/>
        </pc:sldMkLst>
        <pc:graphicFrameChg chg="modGraphic">
          <ac:chgData name="Mallanna Kumar" userId="8c6a8e4fc4caacbb" providerId="LiveId" clId="{94C8F398-5A11-45D9-BA7C-C6803AC57ACB}" dt="2024-05-15T02:19:05.529" v="666" actId="20577"/>
          <ac:graphicFrameMkLst>
            <pc:docMk/>
            <pc:sldMk cId="2887119529" sldId="277"/>
            <ac:graphicFrameMk id="4" creationId="{AB996EA6-B8FC-23A0-CD51-2EDE8D1F269A}"/>
          </ac:graphicFrameMkLst>
        </pc:graphicFrameChg>
      </pc:sldChg>
      <pc:sldChg chg="modSp mod">
        <pc:chgData name="Mallanna Kumar" userId="8c6a8e4fc4caacbb" providerId="LiveId" clId="{94C8F398-5A11-45D9-BA7C-C6803AC57ACB}" dt="2024-05-15T02:13:46.673" v="562" actId="20577"/>
        <pc:sldMkLst>
          <pc:docMk/>
          <pc:sldMk cId="2106231864" sldId="278"/>
        </pc:sldMkLst>
        <pc:spChg chg="mod">
          <ac:chgData name="Mallanna Kumar" userId="8c6a8e4fc4caacbb" providerId="LiveId" clId="{94C8F398-5A11-45D9-BA7C-C6803AC57ACB}" dt="2024-05-15T02:13:46.673" v="562" actId="20577"/>
          <ac:spMkLst>
            <pc:docMk/>
            <pc:sldMk cId="2106231864" sldId="278"/>
            <ac:spMk id="3" creationId="{CAFB4A40-88F4-149A-C024-90D67F40F711}"/>
          </ac:spMkLst>
        </pc:spChg>
      </pc:sldChg>
      <pc:sldChg chg="modSp mod">
        <pc:chgData name="Mallanna Kumar" userId="8c6a8e4fc4caacbb" providerId="LiveId" clId="{94C8F398-5A11-45D9-BA7C-C6803AC57ACB}" dt="2024-05-15T02:14:27.996" v="585" actId="20577"/>
        <pc:sldMkLst>
          <pc:docMk/>
          <pc:sldMk cId="2922234038" sldId="280"/>
        </pc:sldMkLst>
        <pc:graphicFrameChg chg="modGraphic">
          <ac:chgData name="Mallanna Kumar" userId="8c6a8e4fc4caacbb" providerId="LiveId" clId="{94C8F398-5A11-45D9-BA7C-C6803AC57ACB}" dt="2024-05-15T02:14:27.996" v="585" actId="20577"/>
          <ac:graphicFrameMkLst>
            <pc:docMk/>
            <pc:sldMk cId="2922234038" sldId="280"/>
            <ac:graphicFrameMk id="4" creationId="{393AD028-C50C-CF96-2335-80BB8F579529}"/>
          </ac:graphicFrameMkLst>
        </pc:graphicFrameChg>
      </pc:sldChg>
      <pc:sldChg chg="modSp mod">
        <pc:chgData name="Mallanna Kumar" userId="8c6a8e4fc4caacbb" providerId="LiveId" clId="{94C8F398-5A11-45D9-BA7C-C6803AC57ACB}" dt="2024-05-15T02:29:05.497" v="1077" actId="20577"/>
        <pc:sldMkLst>
          <pc:docMk/>
          <pc:sldMk cId="1661194204" sldId="281"/>
        </pc:sldMkLst>
        <pc:graphicFrameChg chg="mod modGraphic">
          <ac:chgData name="Mallanna Kumar" userId="8c6a8e4fc4caacbb" providerId="LiveId" clId="{94C8F398-5A11-45D9-BA7C-C6803AC57ACB}" dt="2024-05-15T02:29:05.497" v="1077" actId="20577"/>
          <ac:graphicFrameMkLst>
            <pc:docMk/>
            <pc:sldMk cId="1661194204" sldId="281"/>
            <ac:graphicFrameMk id="2" creationId="{7EC99C03-EBAD-4C4D-3826-CDF893A976FB}"/>
          </ac:graphicFrameMkLst>
        </pc:graphicFrameChg>
      </pc:sldChg>
      <pc:sldChg chg="modSp mod">
        <pc:chgData name="Mallanna Kumar" userId="8c6a8e4fc4caacbb" providerId="LiveId" clId="{94C8F398-5A11-45D9-BA7C-C6803AC57ACB}" dt="2024-05-15T02:27:25.401" v="1062" actId="1076"/>
        <pc:sldMkLst>
          <pc:docMk/>
          <pc:sldMk cId="3112561917" sldId="283"/>
        </pc:sldMkLst>
        <pc:graphicFrameChg chg="mod modGraphic">
          <ac:chgData name="Mallanna Kumar" userId="8c6a8e4fc4caacbb" providerId="LiveId" clId="{94C8F398-5A11-45D9-BA7C-C6803AC57ACB}" dt="2024-05-15T02:27:08.205" v="1057" actId="20577"/>
          <ac:graphicFrameMkLst>
            <pc:docMk/>
            <pc:sldMk cId="3112561917" sldId="283"/>
            <ac:graphicFrameMk id="5" creationId="{DCA23389-57F8-0B51-916A-61055A5C1B07}"/>
          </ac:graphicFrameMkLst>
        </pc:graphicFrameChg>
        <pc:picChg chg="mod">
          <ac:chgData name="Mallanna Kumar" userId="8c6a8e4fc4caacbb" providerId="LiveId" clId="{94C8F398-5A11-45D9-BA7C-C6803AC57ACB}" dt="2024-05-15T02:27:23.448" v="1061" actId="1076"/>
          <ac:picMkLst>
            <pc:docMk/>
            <pc:sldMk cId="3112561917" sldId="283"/>
            <ac:picMk id="10" creationId="{66F7C50F-C6BF-0AE6-CA2E-F1D50520719C}"/>
          </ac:picMkLst>
        </pc:picChg>
        <pc:picChg chg="mod">
          <ac:chgData name="Mallanna Kumar" userId="8c6a8e4fc4caacbb" providerId="LiveId" clId="{94C8F398-5A11-45D9-BA7C-C6803AC57ACB}" dt="2024-05-15T02:27:25.401" v="1062" actId="1076"/>
          <ac:picMkLst>
            <pc:docMk/>
            <pc:sldMk cId="3112561917" sldId="283"/>
            <ac:picMk id="12" creationId="{471F4A13-BDE2-D864-5252-6EB1F4DBF699}"/>
          </ac:picMkLst>
        </pc:picChg>
      </pc:sldChg>
      <pc:sldChg chg="modSp mod ord">
        <pc:chgData name="Mallanna Kumar" userId="8c6a8e4fc4caacbb" providerId="LiveId" clId="{94C8F398-5A11-45D9-BA7C-C6803AC57ACB}" dt="2024-05-14T12:36:03.213" v="442" actId="20577"/>
        <pc:sldMkLst>
          <pc:docMk/>
          <pc:sldMk cId="2876391170" sldId="288"/>
        </pc:sldMkLst>
        <pc:graphicFrameChg chg="modGraphic">
          <ac:chgData name="Mallanna Kumar" userId="8c6a8e4fc4caacbb" providerId="LiveId" clId="{94C8F398-5A11-45D9-BA7C-C6803AC57ACB}" dt="2024-05-14T12:36:03.213" v="442" actId="20577"/>
          <ac:graphicFrameMkLst>
            <pc:docMk/>
            <pc:sldMk cId="2876391170" sldId="288"/>
            <ac:graphicFrameMk id="2" creationId="{E23845FA-0201-6840-29A2-D36FCF2E8206}"/>
          </ac:graphicFrameMkLst>
        </pc:graphicFrameChg>
      </pc:sldChg>
      <pc:sldChg chg="modSp mod">
        <pc:chgData name="Mallanna Kumar" userId="8c6a8e4fc4caacbb" providerId="LiveId" clId="{94C8F398-5A11-45D9-BA7C-C6803AC57ACB}" dt="2024-05-15T02:17:40.852" v="622" actId="20577"/>
        <pc:sldMkLst>
          <pc:docMk/>
          <pc:sldMk cId="3434240027" sldId="289"/>
        </pc:sldMkLst>
        <pc:spChg chg="mod">
          <ac:chgData name="Mallanna Kumar" userId="8c6a8e4fc4caacbb" providerId="LiveId" clId="{94C8F398-5A11-45D9-BA7C-C6803AC57ACB}" dt="2024-05-15T02:17:40.852" v="622" actId="20577"/>
          <ac:spMkLst>
            <pc:docMk/>
            <pc:sldMk cId="3434240027" sldId="289"/>
            <ac:spMk id="3" creationId="{17744238-8AB1-49F9-7DA2-2C55E494A1CD}"/>
          </ac:spMkLst>
        </pc:spChg>
      </pc:sldChg>
      <pc:sldChg chg="modSp mod">
        <pc:chgData name="Mallanna Kumar" userId="8c6a8e4fc4caacbb" providerId="LiveId" clId="{94C8F398-5A11-45D9-BA7C-C6803AC57ACB}" dt="2024-04-30T02:28:43.553" v="92" actId="20577"/>
        <pc:sldMkLst>
          <pc:docMk/>
          <pc:sldMk cId="2986751443" sldId="290"/>
        </pc:sldMkLst>
        <pc:spChg chg="mod">
          <ac:chgData name="Mallanna Kumar" userId="8c6a8e4fc4caacbb" providerId="LiveId" clId="{94C8F398-5A11-45D9-BA7C-C6803AC57ACB}" dt="2024-04-30T02:28:43.553" v="92" actId="20577"/>
          <ac:spMkLst>
            <pc:docMk/>
            <pc:sldMk cId="2986751443" sldId="290"/>
            <ac:spMk id="5" creationId="{43101C08-5BE4-1286-4132-A72CA5B41CE3}"/>
          </ac:spMkLst>
        </pc:spChg>
      </pc:sldChg>
      <pc:sldChg chg="modSp mod">
        <pc:chgData name="Mallanna Kumar" userId="8c6a8e4fc4caacbb" providerId="LiveId" clId="{94C8F398-5A11-45D9-BA7C-C6803AC57ACB}" dt="2024-04-30T02:29:06.029" v="108" actId="20577"/>
        <pc:sldMkLst>
          <pc:docMk/>
          <pc:sldMk cId="4042789357" sldId="292"/>
        </pc:sldMkLst>
        <pc:spChg chg="mod">
          <ac:chgData name="Mallanna Kumar" userId="8c6a8e4fc4caacbb" providerId="LiveId" clId="{94C8F398-5A11-45D9-BA7C-C6803AC57ACB}" dt="2024-04-30T02:29:06.029" v="108" actId="20577"/>
          <ac:spMkLst>
            <pc:docMk/>
            <pc:sldMk cId="4042789357" sldId="292"/>
            <ac:spMk id="4" creationId="{A588EFF1-ECAA-B264-1847-C9911E699AD8}"/>
          </ac:spMkLst>
        </pc:spChg>
      </pc:sldChg>
      <pc:sldChg chg="addSp delSp modSp mod">
        <pc:chgData name="Mallanna Kumar" userId="8c6a8e4fc4caacbb" providerId="LiveId" clId="{94C8F398-5A11-45D9-BA7C-C6803AC57ACB}" dt="2024-05-14T12:43:47.811" v="457" actId="1076"/>
        <pc:sldMkLst>
          <pc:docMk/>
          <pc:sldMk cId="3488099502" sldId="295"/>
        </pc:sldMkLst>
        <pc:spChg chg="mod">
          <ac:chgData name="Mallanna Kumar" userId="8c6a8e4fc4caacbb" providerId="LiveId" clId="{94C8F398-5A11-45D9-BA7C-C6803AC57ACB}" dt="2024-05-14T12:43:47.811" v="457" actId="1076"/>
          <ac:spMkLst>
            <pc:docMk/>
            <pc:sldMk cId="3488099502" sldId="295"/>
            <ac:spMk id="2" creationId="{0DF1B4CE-90BC-A6AD-B88D-9616B4067B63}"/>
          </ac:spMkLst>
        </pc:spChg>
        <pc:spChg chg="add del mod">
          <ac:chgData name="Mallanna Kumar" userId="8c6a8e4fc4caacbb" providerId="LiveId" clId="{94C8F398-5A11-45D9-BA7C-C6803AC57ACB}" dt="2024-05-14T12:42:15.138" v="446" actId="21"/>
          <ac:spMkLst>
            <pc:docMk/>
            <pc:sldMk cId="3488099502" sldId="295"/>
            <ac:spMk id="6" creationId="{1F1FA266-AE8E-5C97-E930-224587EE25A0}"/>
          </ac:spMkLst>
        </pc:spChg>
        <pc:spChg chg="add del mod">
          <ac:chgData name="Mallanna Kumar" userId="8c6a8e4fc4caacbb" providerId="LiveId" clId="{94C8F398-5A11-45D9-BA7C-C6803AC57ACB}" dt="2024-05-14T12:43:44.288" v="456" actId="21"/>
          <ac:spMkLst>
            <pc:docMk/>
            <pc:sldMk cId="3488099502" sldId="295"/>
            <ac:spMk id="8" creationId="{3D1A21F2-5560-9964-58A8-2633D4726972}"/>
          </ac:spMkLst>
        </pc:spChg>
        <pc:graphicFrameChg chg="mod modGraphic">
          <ac:chgData name="Mallanna Kumar" userId="8c6a8e4fc4caacbb" providerId="LiveId" clId="{94C8F398-5A11-45D9-BA7C-C6803AC57ACB}" dt="2024-05-14T12:42:36.930" v="451" actId="14100"/>
          <ac:graphicFrameMkLst>
            <pc:docMk/>
            <pc:sldMk cId="3488099502" sldId="295"/>
            <ac:graphicFrameMk id="4" creationId="{61B06814-06FD-2697-6B0D-11C823C617AE}"/>
          </ac:graphicFrameMkLst>
        </pc:graphicFrameChg>
        <pc:picChg chg="mod">
          <ac:chgData name="Mallanna Kumar" userId="8c6a8e4fc4caacbb" providerId="LiveId" clId="{94C8F398-5A11-45D9-BA7C-C6803AC57ACB}" dt="2024-05-14T12:42:41.908" v="453" actId="1076"/>
          <ac:picMkLst>
            <pc:docMk/>
            <pc:sldMk cId="3488099502" sldId="295"/>
            <ac:picMk id="5" creationId="{7A514D17-EF36-6969-5D0F-DE7C77D63D39}"/>
          </ac:picMkLst>
        </pc:picChg>
      </pc:sldChg>
      <pc:sldChg chg="modSp mod">
        <pc:chgData name="Mallanna Kumar" userId="8c6a8e4fc4caacbb" providerId="LiveId" clId="{94C8F398-5A11-45D9-BA7C-C6803AC57ACB}" dt="2024-04-30T02:26:49.445" v="38" actId="255"/>
        <pc:sldMkLst>
          <pc:docMk/>
          <pc:sldMk cId="1069876974" sldId="297"/>
        </pc:sldMkLst>
        <pc:spChg chg="mod">
          <ac:chgData name="Mallanna Kumar" userId="8c6a8e4fc4caacbb" providerId="LiveId" clId="{94C8F398-5A11-45D9-BA7C-C6803AC57ACB}" dt="2024-04-30T02:26:49.445" v="38" actId="255"/>
          <ac:spMkLst>
            <pc:docMk/>
            <pc:sldMk cId="1069876974" sldId="297"/>
            <ac:spMk id="2" creationId="{FD9BA2B5-D7DE-BB89-D9B6-1049C81537FF}"/>
          </ac:spMkLst>
        </pc:spChg>
      </pc:sldChg>
      <pc:sldChg chg="addSp modSp mod">
        <pc:chgData name="Mallanna Kumar" userId="8c6a8e4fc4caacbb" providerId="LiveId" clId="{94C8F398-5A11-45D9-BA7C-C6803AC57ACB}" dt="2024-05-15T02:25:11.531" v="1022" actId="20577"/>
        <pc:sldMkLst>
          <pc:docMk/>
          <pc:sldMk cId="3278777914" sldId="298"/>
        </pc:sldMkLst>
        <pc:spChg chg="mod">
          <ac:chgData name="Mallanna Kumar" userId="8c6a8e4fc4caacbb" providerId="LiveId" clId="{94C8F398-5A11-45D9-BA7C-C6803AC57ACB}" dt="2024-05-09T05:26:50.317" v="332" actId="20577"/>
          <ac:spMkLst>
            <pc:docMk/>
            <pc:sldMk cId="3278777914" sldId="298"/>
            <ac:spMk id="2" creationId="{B6E9CA82-5FE8-00D4-EBD9-290959013C43}"/>
          </ac:spMkLst>
        </pc:spChg>
        <pc:spChg chg="add mod">
          <ac:chgData name="Mallanna Kumar" userId="8c6a8e4fc4caacbb" providerId="LiveId" clId="{94C8F398-5A11-45D9-BA7C-C6803AC57ACB}" dt="2024-05-15T02:25:11.531" v="1022" actId="20577"/>
          <ac:spMkLst>
            <pc:docMk/>
            <pc:sldMk cId="3278777914" sldId="298"/>
            <ac:spMk id="4" creationId="{F0A617FA-7756-BA3D-9A75-B8D6470C8B07}"/>
          </ac:spMkLst>
        </pc:spChg>
        <pc:picChg chg="add mod">
          <ac:chgData name="Mallanna Kumar" userId="8c6a8e4fc4caacbb" providerId="LiveId" clId="{94C8F398-5A11-45D9-BA7C-C6803AC57ACB}" dt="2024-05-09T05:27:33.669" v="334"/>
          <ac:picMkLst>
            <pc:docMk/>
            <pc:sldMk cId="3278777914" sldId="298"/>
            <ac:picMk id="4" creationId="{E5AC0A5F-C059-0F35-2E33-D7FF40174671}"/>
          </ac:picMkLst>
        </pc:picChg>
        <pc:picChg chg="mod">
          <ac:chgData name="Mallanna Kumar" userId="8c6a8e4fc4caacbb" providerId="LiveId" clId="{94C8F398-5A11-45D9-BA7C-C6803AC57ACB}" dt="2024-05-14T12:44:20.260" v="458" actId="14100"/>
          <ac:picMkLst>
            <pc:docMk/>
            <pc:sldMk cId="3278777914" sldId="298"/>
            <ac:picMk id="8" creationId="{991B6268-ECDC-FA6F-261B-44BA95E868B8}"/>
          </ac:picMkLst>
        </pc:picChg>
      </pc:sldChg>
      <pc:sldChg chg="addSp delSp modSp mod">
        <pc:chgData name="Mallanna Kumar" userId="8c6a8e4fc4caacbb" providerId="LiveId" clId="{94C8F398-5A11-45D9-BA7C-C6803AC57ACB}" dt="2024-05-14T12:46:53.204" v="480"/>
        <pc:sldMkLst>
          <pc:docMk/>
          <pc:sldMk cId="3955878177" sldId="299"/>
        </pc:sldMkLst>
        <pc:spChg chg="mod">
          <ac:chgData name="Mallanna Kumar" userId="8c6a8e4fc4caacbb" providerId="LiveId" clId="{94C8F398-5A11-45D9-BA7C-C6803AC57ACB}" dt="2024-05-14T12:46:53.204" v="480"/>
          <ac:spMkLst>
            <pc:docMk/>
            <pc:sldMk cId="3955878177" sldId="299"/>
            <ac:spMk id="2" creationId="{B5DBE79B-ACFA-4F2D-3745-1A5969880291}"/>
          </ac:spMkLst>
        </pc:spChg>
        <pc:spChg chg="del mod">
          <ac:chgData name="Mallanna Kumar" userId="8c6a8e4fc4caacbb" providerId="LiveId" clId="{94C8F398-5A11-45D9-BA7C-C6803AC57ACB}" dt="2024-05-14T12:46:31.612" v="472" actId="21"/>
          <ac:spMkLst>
            <pc:docMk/>
            <pc:sldMk cId="3955878177" sldId="299"/>
            <ac:spMk id="3" creationId="{09407482-08A2-4362-FF1F-B30DCA1B453D}"/>
          </ac:spMkLst>
        </pc:spChg>
        <pc:spChg chg="add mod">
          <ac:chgData name="Mallanna Kumar" userId="8c6a8e4fc4caacbb" providerId="LiveId" clId="{94C8F398-5A11-45D9-BA7C-C6803AC57ACB}" dt="2024-05-14T12:46:40.704" v="479"/>
          <ac:spMkLst>
            <pc:docMk/>
            <pc:sldMk cId="3955878177" sldId="299"/>
            <ac:spMk id="4" creationId="{09407482-08A2-4362-FF1F-B30DCA1B453D}"/>
          </ac:spMkLst>
        </pc:spChg>
        <pc:spChg chg="add del mod">
          <ac:chgData name="Mallanna Kumar" userId="8c6a8e4fc4caacbb" providerId="LiveId" clId="{94C8F398-5A11-45D9-BA7C-C6803AC57ACB}" dt="2024-05-14T12:45:15.321" v="466" actId="21"/>
          <ac:spMkLst>
            <pc:docMk/>
            <pc:sldMk cId="3955878177" sldId="299"/>
            <ac:spMk id="7" creationId="{84785741-E578-25EF-78ED-9CF22729CFFA}"/>
          </ac:spMkLst>
        </pc:spChg>
      </pc:sldChg>
      <pc:sldChg chg="modSp mod">
        <pc:chgData name="Mallanna Kumar" userId="8c6a8e4fc4caacbb" providerId="LiveId" clId="{94C8F398-5A11-45D9-BA7C-C6803AC57ACB}" dt="2024-04-30T02:29:53.139" v="114" actId="14100"/>
        <pc:sldMkLst>
          <pc:docMk/>
          <pc:sldMk cId="3155302801" sldId="300"/>
        </pc:sldMkLst>
        <pc:spChg chg="mod">
          <ac:chgData name="Mallanna Kumar" userId="8c6a8e4fc4caacbb" providerId="LiveId" clId="{94C8F398-5A11-45D9-BA7C-C6803AC57ACB}" dt="2024-04-30T02:29:53.139" v="114" actId="14100"/>
          <ac:spMkLst>
            <pc:docMk/>
            <pc:sldMk cId="3155302801" sldId="300"/>
            <ac:spMk id="6" creationId="{1CD501B9-12CF-195D-0BCF-8F88BCA3B8F5}"/>
          </ac:spMkLst>
        </pc:spChg>
      </pc:sldChg>
      <pc:sldChg chg="addSp modSp mod">
        <pc:chgData name="Mallanna Kumar" userId="8c6a8e4fc4caacbb" providerId="LiveId" clId="{94C8F398-5A11-45D9-BA7C-C6803AC57ACB}" dt="2024-05-15T02:27:36.331" v="1065" actId="20577"/>
        <pc:sldMkLst>
          <pc:docMk/>
          <pc:sldMk cId="277569043" sldId="301"/>
        </pc:sldMkLst>
        <pc:spChg chg="add mod">
          <ac:chgData name="Mallanna Kumar" userId="8c6a8e4fc4caacbb" providerId="LiveId" clId="{94C8F398-5A11-45D9-BA7C-C6803AC57ACB}" dt="2024-05-15T02:27:36.331" v="1065" actId="20577"/>
          <ac:spMkLst>
            <pc:docMk/>
            <pc:sldMk cId="277569043" sldId="301"/>
            <ac:spMk id="6" creationId="{54699360-B279-C012-92E4-7135DE02CA4C}"/>
          </ac:spMkLst>
        </pc:spChg>
      </pc:sldChg>
      <pc:sldChg chg="addSp modSp new mod">
        <pc:chgData name="Mallanna Kumar" userId="8c6a8e4fc4caacbb" providerId="LiveId" clId="{94C8F398-5A11-45D9-BA7C-C6803AC57ACB}" dt="2024-04-30T02:37:12.824" v="331" actId="1076"/>
        <pc:sldMkLst>
          <pc:docMk/>
          <pc:sldMk cId="1049696366" sldId="302"/>
        </pc:sldMkLst>
        <pc:spChg chg="add mod">
          <ac:chgData name="Mallanna Kumar" userId="8c6a8e4fc4caacbb" providerId="LiveId" clId="{94C8F398-5A11-45D9-BA7C-C6803AC57ACB}" dt="2024-04-30T02:37:09.921" v="330" actId="1076"/>
          <ac:spMkLst>
            <pc:docMk/>
            <pc:sldMk cId="1049696366" sldId="302"/>
            <ac:spMk id="3" creationId="{785B4C25-C031-5735-5454-D05C76659418}"/>
          </ac:spMkLst>
        </pc:spChg>
        <pc:spChg chg="add mod">
          <ac:chgData name="Mallanna Kumar" userId="8c6a8e4fc4caacbb" providerId="LiveId" clId="{94C8F398-5A11-45D9-BA7C-C6803AC57ACB}" dt="2024-04-30T02:36:53.537" v="326" actId="14100"/>
          <ac:spMkLst>
            <pc:docMk/>
            <pc:sldMk cId="1049696366" sldId="302"/>
            <ac:spMk id="4" creationId="{EFB7B7C5-6285-74A3-46D9-2EAA254C7C71}"/>
          </ac:spMkLst>
        </pc:spChg>
        <pc:spChg chg="add mod">
          <ac:chgData name="Mallanna Kumar" userId="8c6a8e4fc4caacbb" providerId="LiveId" clId="{94C8F398-5A11-45D9-BA7C-C6803AC57ACB}" dt="2024-04-30T02:36:53.537" v="326" actId="14100"/>
          <ac:spMkLst>
            <pc:docMk/>
            <pc:sldMk cId="1049696366" sldId="302"/>
            <ac:spMk id="5" creationId="{A588F32C-13BA-0C48-0AFA-A8DB434BD421}"/>
          </ac:spMkLst>
        </pc:spChg>
        <pc:spChg chg="add mod">
          <ac:chgData name="Mallanna Kumar" userId="8c6a8e4fc4caacbb" providerId="LiveId" clId="{94C8F398-5A11-45D9-BA7C-C6803AC57ACB}" dt="2024-04-30T02:36:53.537" v="326" actId="14100"/>
          <ac:spMkLst>
            <pc:docMk/>
            <pc:sldMk cId="1049696366" sldId="302"/>
            <ac:spMk id="6" creationId="{D6D6AD28-1009-3E08-D164-E06803BABE5C}"/>
          </ac:spMkLst>
        </pc:spChg>
        <pc:spChg chg="add mod">
          <ac:chgData name="Mallanna Kumar" userId="8c6a8e4fc4caacbb" providerId="LiveId" clId="{94C8F398-5A11-45D9-BA7C-C6803AC57ACB}" dt="2024-04-30T02:36:53.537" v="326" actId="14100"/>
          <ac:spMkLst>
            <pc:docMk/>
            <pc:sldMk cId="1049696366" sldId="302"/>
            <ac:spMk id="7" creationId="{9082CDAB-13D0-EB3A-92D8-E89E2EA556DE}"/>
          </ac:spMkLst>
        </pc:spChg>
        <pc:spChg chg="add mod">
          <ac:chgData name="Mallanna Kumar" userId="8c6a8e4fc4caacbb" providerId="LiveId" clId="{94C8F398-5A11-45D9-BA7C-C6803AC57ACB}" dt="2024-04-30T02:36:53.537" v="326" actId="14100"/>
          <ac:spMkLst>
            <pc:docMk/>
            <pc:sldMk cId="1049696366" sldId="302"/>
            <ac:spMk id="8" creationId="{D5DA1444-B3CD-1291-6566-939791D5BCE7}"/>
          </ac:spMkLst>
        </pc:spChg>
        <pc:spChg chg="add mod">
          <ac:chgData name="Mallanna Kumar" userId="8c6a8e4fc4caacbb" providerId="LiveId" clId="{94C8F398-5A11-45D9-BA7C-C6803AC57ACB}" dt="2024-04-30T02:36:53.537" v="326" actId="14100"/>
          <ac:spMkLst>
            <pc:docMk/>
            <pc:sldMk cId="1049696366" sldId="302"/>
            <ac:spMk id="9" creationId="{22E90177-6958-C45B-5536-5A045F79AD50}"/>
          </ac:spMkLst>
        </pc:spChg>
        <pc:spChg chg="add mod">
          <ac:chgData name="Mallanna Kumar" userId="8c6a8e4fc4caacbb" providerId="LiveId" clId="{94C8F398-5A11-45D9-BA7C-C6803AC57ACB}" dt="2024-04-30T02:37:12.824" v="331" actId="1076"/>
          <ac:spMkLst>
            <pc:docMk/>
            <pc:sldMk cId="1049696366" sldId="302"/>
            <ac:spMk id="10" creationId="{6B3A4C5D-8AAE-04CC-A21B-1A6B63CB9E35}"/>
          </ac:spMkLst>
        </pc:spChg>
        <pc:picChg chg="add mod">
          <ac:chgData name="Mallanna Kumar" userId="8c6a8e4fc4caacbb" providerId="LiveId" clId="{94C8F398-5A11-45D9-BA7C-C6803AC57ACB}" dt="2024-04-30T02:37:03.317" v="329" actId="14100"/>
          <ac:picMkLst>
            <pc:docMk/>
            <pc:sldMk cId="1049696366" sldId="302"/>
            <ac:picMk id="2" creationId="{AB4538C0-3DAE-5971-FD9E-D23E2920355A}"/>
          </ac:picMkLst>
        </pc:picChg>
      </pc:sldChg>
      <pc:sldChg chg="addSp delSp modSp new mod">
        <pc:chgData name="Mallanna Kumar" userId="8c6a8e4fc4caacbb" providerId="LiveId" clId="{94C8F398-5A11-45D9-BA7C-C6803AC57ACB}" dt="2024-05-14T17:00:49.034" v="514" actId="1076"/>
        <pc:sldMkLst>
          <pc:docMk/>
          <pc:sldMk cId="3418520270" sldId="303"/>
        </pc:sldMkLst>
        <pc:spChg chg="del">
          <ac:chgData name="Mallanna Kumar" userId="8c6a8e4fc4caacbb" providerId="LiveId" clId="{94C8F398-5A11-45D9-BA7C-C6803AC57ACB}" dt="2024-05-14T12:41:57.247" v="444" actId="21"/>
          <ac:spMkLst>
            <pc:docMk/>
            <pc:sldMk cId="3418520270" sldId="303"/>
            <ac:spMk id="2" creationId="{A28B18E6-B5F0-53A9-8DF0-0B35B02C3D75}"/>
          </ac:spMkLst>
        </pc:spChg>
        <pc:spChg chg="add mod">
          <ac:chgData name="Mallanna Kumar" userId="8c6a8e4fc4caacbb" providerId="LiveId" clId="{94C8F398-5A11-45D9-BA7C-C6803AC57ACB}" dt="2024-05-14T12:42:10" v="445"/>
          <ac:spMkLst>
            <pc:docMk/>
            <pc:sldMk cId="3418520270" sldId="303"/>
            <ac:spMk id="3" creationId="{DD0F343A-B57F-B273-072F-5F2E19E30D50}"/>
          </ac:spMkLst>
        </pc:spChg>
        <pc:spChg chg="add mod">
          <ac:chgData name="Mallanna Kumar" userId="8c6a8e4fc4caacbb" providerId="LiveId" clId="{94C8F398-5A11-45D9-BA7C-C6803AC57ACB}" dt="2024-05-14T12:43:37.667" v="455" actId="1076"/>
          <ac:spMkLst>
            <pc:docMk/>
            <pc:sldMk cId="3418520270" sldId="303"/>
            <ac:spMk id="4" creationId="{7F6770B2-2BDE-7F7E-F77B-7F393945B6B4}"/>
          </ac:spMkLst>
        </pc:spChg>
        <pc:spChg chg="add mod">
          <ac:chgData name="Mallanna Kumar" userId="8c6a8e4fc4caacbb" providerId="LiveId" clId="{94C8F398-5A11-45D9-BA7C-C6803AC57ACB}" dt="2024-05-14T12:48:31.892" v="487" actId="12"/>
          <ac:spMkLst>
            <pc:docMk/>
            <pc:sldMk cId="3418520270" sldId="303"/>
            <ac:spMk id="6" creationId="{7F9DE44B-A4C1-3945-1924-83EDADBA24AE}"/>
          </ac:spMkLst>
        </pc:spChg>
        <pc:spChg chg="add mod">
          <ac:chgData name="Mallanna Kumar" userId="8c6a8e4fc4caacbb" providerId="LiveId" clId="{94C8F398-5A11-45D9-BA7C-C6803AC57ACB}" dt="2024-05-14T17:00:49.034" v="514" actId="1076"/>
          <ac:spMkLst>
            <pc:docMk/>
            <pc:sldMk cId="3418520270" sldId="303"/>
            <ac:spMk id="9" creationId="{80008323-B506-EC03-FC05-FB9D66CEB217}"/>
          </ac:spMkLst>
        </pc:spChg>
        <pc:picChg chg="add mod">
          <ac:chgData name="Mallanna Kumar" userId="8c6a8e4fc4caacbb" providerId="LiveId" clId="{94C8F398-5A11-45D9-BA7C-C6803AC57ACB}" dt="2024-05-14T17:00:13.096" v="510" actId="1076"/>
          <ac:picMkLst>
            <pc:docMk/>
            <pc:sldMk cId="3418520270" sldId="303"/>
            <ac:picMk id="7" creationId="{F89E7D28-6D6C-ED89-528A-1DB9D186AFC2}"/>
          </ac:picMkLst>
        </pc:picChg>
      </pc:sldChg>
      <pc:sldChg chg="addSp delSp modSp new mod">
        <pc:chgData name="Mallanna Kumar" userId="8c6a8e4fc4caacbb" providerId="LiveId" clId="{94C8F398-5A11-45D9-BA7C-C6803AC57ACB}" dt="2024-05-14T17:02:16.705" v="524" actId="1076"/>
        <pc:sldMkLst>
          <pc:docMk/>
          <pc:sldMk cId="2707355767" sldId="304"/>
        </pc:sldMkLst>
        <pc:spChg chg="del">
          <ac:chgData name="Mallanna Kumar" userId="8c6a8e4fc4caacbb" providerId="LiveId" clId="{94C8F398-5A11-45D9-BA7C-C6803AC57ACB}" dt="2024-05-14T12:44:46.824" v="461" actId="21"/>
          <ac:spMkLst>
            <pc:docMk/>
            <pc:sldMk cId="2707355767" sldId="304"/>
            <ac:spMk id="2" creationId="{1B934A33-7A9F-CCD1-A02C-344B6186E8AA}"/>
          </ac:spMkLst>
        </pc:spChg>
        <pc:spChg chg="del">
          <ac:chgData name="Mallanna Kumar" userId="8c6a8e4fc4caacbb" providerId="LiveId" clId="{94C8F398-5A11-45D9-BA7C-C6803AC57ACB}" dt="2024-05-14T12:44:44.052" v="460" actId="21"/>
          <ac:spMkLst>
            <pc:docMk/>
            <pc:sldMk cId="2707355767" sldId="304"/>
            <ac:spMk id="3" creationId="{71CCC6DA-B94A-5E1B-65F9-FF6884C61F8B}"/>
          </ac:spMkLst>
        </pc:spChg>
        <pc:spChg chg="del">
          <ac:chgData name="Mallanna Kumar" userId="8c6a8e4fc4caacbb" providerId="LiveId" clId="{94C8F398-5A11-45D9-BA7C-C6803AC57ACB}" dt="2024-05-14T12:44:58.354" v="464" actId="21"/>
          <ac:spMkLst>
            <pc:docMk/>
            <pc:sldMk cId="2707355767" sldId="304"/>
            <ac:spMk id="4" creationId="{267BAB36-73CD-E3A5-1360-0BB5E3D6B66C}"/>
          </ac:spMkLst>
        </pc:spChg>
        <pc:spChg chg="del">
          <ac:chgData name="Mallanna Kumar" userId="8c6a8e4fc4caacbb" providerId="LiveId" clId="{94C8F398-5A11-45D9-BA7C-C6803AC57ACB}" dt="2024-05-14T12:44:50.582" v="462" actId="21"/>
          <ac:spMkLst>
            <pc:docMk/>
            <pc:sldMk cId="2707355767" sldId="304"/>
            <ac:spMk id="5" creationId="{E0D7EE9F-31F8-5049-86BF-910BFD2BE106}"/>
          </ac:spMkLst>
        </pc:spChg>
        <pc:spChg chg="del">
          <ac:chgData name="Mallanna Kumar" userId="8c6a8e4fc4caacbb" providerId="LiveId" clId="{94C8F398-5A11-45D9-BA7C-C6803AC57ACB}" dt="2024-05-14T12:44:53.094" v="463" actId="21"/>
          <ac:spMkLst>
            <pc:docMk/>
            <pc:sldMk cId="2707355767" sldId="304"/>
            <ac:spMk id="6" creationId="{B1E0012B-E668-5127-041E-D9368BEF4D69}"/>
          </ac:spMkLst>
        </pc:spChg>
        <pc:spChg chg="add mod">
          <ac:chgData name="Mallanna Kumar" userId="8c6a8e4fc4caacbb" providerId="LiveId" clId="{94C8F398-5A11-45D9-BA7C-C6803AC57ACB}" dt="2024-05-14T12:45:10.420" v="465"/>
          <ac:spMkLst>
            <pc:docMk/>
            <pc:sldMk cId="2707355767" sldId="304"/>
            <ac:spMk id="7" creationId="{DFC1405C-4EED-1034-891E-06214BC5B070}"/>
          </ac:spMkLst>
        </pc:spChg>
        <pc:spChg chg="add mod">
          <ac:chgData name="Mallanna Kumar" userId="8c6a8e4fc4caacbb" providerId="LiveId" clId="{94C8F398-5A11-45D9-BA7C-C6803AC57ACB}" dt="2024-05-14T12:49:22.707" v="493" actId="1076"/>
          <ac:spMkLst>
            <pc:docMk/>
            <pc:sldMk cId="2707355767" sldId="304"/>
            <ac:spMk id="9" creationId="{27B43DC8-3C7E-AB3D-6DCE-53AF4D456303}"/>
          </ac:spMkLst>
        </pc:spChg>
        <pc:spChg chg="add del">
          <ac:chgData name="Mallanna Kumar" userId="8c6a8e4fc4caacbb" providerId="LiveId" clId="{94C8F398-5A11-45D9-BA7C-C6803AC57ACB}" dt="2024-05-14T12:49:47.144" v="495" actId="22"/>
          <ac:spMkLst>
            <pc:docMk/>
            <pc:sldMk cId="2707355767" sldId="304"/>
            <ac:spMk id="11" creationId="{964D1EBD-DB45-36D7-263C-CDEC10F51E9B}"/>
          </ac:spMkLst>
        </pc:spChg>
        <pc:spChg chg="add mod">
          <ac:chgData name="Mallanna Kumar" userId="8c6a8e4fc4caacbb" providerId="LiveId" clId="{94C8F398-5A11-45D9-BA7C-C6803AC57ACB}" dt="2024-05-14T17:02:07.927" v="522" actId="1076"/>
          <ac:spMkLst>
            <pc:docMk/>
            <pc:sldMk cId="2707355767" sldId="304"/>
            <ac:spMk id="14" creationId="{47973995-76DC-FC1A-73F6-8A67725F85C7}"/>
          </ac:spMkLst>
        </pc:spChg>
        <pc:picChg chg="add mod">
          <ac:chgData name="Mallanna Kumar" userId="8c6a8e4fc4caacbb" providerId="LiveId" clId="{94C8F398-5A11-45D9-BA7C-C6803AC57ACB}" dt="2024-05-14T17:02:16.705" v="524" actId="1076"/>
          <ac:picMkLst>
            <pc:docMk/>
            <pc:sldMk cId="2707355767" sldId="304"/>
            <ac:picMk id="12" creationId="{6396190E-9A0D-00A5-EFC7-004742F98B9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228EAC2-289C-4A8A-8476-7E1AC674FDDA}"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247710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28EAC2-289C-4A8A-8476-7E1AC674FDDA}"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2286337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28EAC2-289C-4A8A-8476-7E1AC674FDDA}"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249983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28EAC2-289C-4A8A-8476-7E1AC674FDDA}"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2349456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28EAC2-289C-4A8A-8476-7E1AC674FDDA}"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72839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28EAC2-289C-4A8A-8476-7E1AC674FDDA}"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1148791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228EAC2-289C-4A8A-8476-7E1AC674FDDA}" type="datetimeFigureOut">
              <a:rPr lang="en-US" smtClean="0"/>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410072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28EAC2-289C-4A8A-8476-7E1AC674FDDA}"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1402497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28EAC2-289C-4A8A-8476-7E1AC674FDDA}" type="datetimeFigureOut">
              <a:rPr lang="en-US" smtClean="0"/>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244206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28EAC2-289C-4A8A-8476-7E1AC674FDDA}"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131329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28EAC2-289C-4A8A-8476-7E1AC674FDDA}"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2762D-AB85-4627-B10C-694313D6B77F}" type="slidenum">
              <a:rPr lang="en-US" smtClean="0"/>
              <a:t>‹#›</a:t>
            </a:fld>
            <a:endParaRPr lang="en-US"/>
          </a:p>
        </p:txBody>
      </p:sp>
    </p:spTree>
    <p:extLst>
      <p:ext uri="{BB962C8B-B14F-4D97-AF65-F5344CB8AC3E}">
        <p14:creationId xmlns:p14="http://schemas.microsoft.com/office/powerpoint/2010/main" val="13511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28EAC2-289C-4A8A-8476-7E1AC674FDDA}"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2762D-AB85-4627-B10C-694313D6B77F}" type="slidenum">
              <a:rPr lang="en-US" smtClean="0"/>
              <a:t>‹#›</a:t>
            </a:fld>
            <a:endParaRPr lang="en-US"/>
          </a:p>
        </p:txBody>
      </p:sp>
    </p:spTree>
    <p:extLst>
      <p:ext uri="{BB962C8B-B14F-4D97-AF65-F5344CB8AC3E}">
        <p14:creationId xmlns:p14="http://schemas.microsoft.com/office/powerpoint/2010/main" val="159293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016/j.compositesb.2016.11.034" TargetMode="External"/><Relationship Id="rId7" Type="http://schemas.openxmlformats.org/officeDocument/2006/relationships/hyperlink" Target="http://www.sciencedirect.com/journal/composites-part-c-open-access" TargetMode="External"/><Relationship Id="rId2" Type="http://schemas.openxmlformats.org/officeDocument/2006/relationships/hyperlink" Target="https://doi.org/10.1016/j.matpr.2020.04.335" TargetMode="External"/><Relationship Id="rId1" Type="http://schemas.openxmlformats.org/officeDocument/2006/relationships/slideLayout" Target="../slideLayouts/slideLayout7.xml"/><Relationship Id="rId6" Type="http://schemas.openxmlformats.org/officeDocument/2006/relationships/hyperlink" Target="http://www.elsevier.com/locate/jmbbm" TargetMode="External"/><Relationship Id="rId5" Type="http://schemas.openxmlformats.org/officeDocument/2006/relationships/hyperlink" Target="https://www.elsevier.com/locate/jmbbm" TargetMode="External"/><Relationship Id="rId4" Type="http://schemas.openxmlformats.org/officeDocument/2006/relationships/hyperlink" Target="https://doi.org/10.1016/j.istruc.2022.10.134"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90526" y="2186427"/>
            <a:ext cx="10238322" cy="985364"/>
          </a:xfrm>
          <a:solidFill>
            <a:schemeClr val="bg1"/>
          </a:solidFill>
        </p:spPr>
        <p:style>
          <a:lnRef idx="2">
            <a:schemeClr val="dk1"/>
          </a:lnRef>
          <a:fillRef idx="1">
            <a:schemeClr val="lt1"/>
          </a:fillRef>
          <a:effectRef idx="0">
            <a:schemeClr val="dk1"/>
          </a:effectRef>
          <a:fontRef idx="minor">
            <a:schemeClr val="dk1"/>
          </a:fontRef>
        </p:style>
        <p:txBody>
          <a:bodyPr>
            <a:normAutofit fontScale="92500" lnSpcReduction="10000"/>
          </a:bodyPr>
          <a:lstStyle/>
          <a:p>
            <a:endParaRPr lang="en-US" sz="3200" b="1" u="sng" dirty="0"/>
          </a:p>
          <a:p>
            <a:r>
              <a:rPr lang="en-US" sz="3200" b="1" u="sng" dirty="0"/>
              <a:t>Major Project Final - Presentation</a:t>
            </a:r>
          </a:p>
        </p:txBody>
      </p:sp>
      <p:sp>
        <p:nvSpPr>
          <p:cNvPr id="4" name="Rectangle 1"/>
          <p:cNvSpPr>
            <a:spLocks noGrp="1" noChangeArrowheads="1"/>
          </p:cNvSpPr>
          <p:nvPr>
            <p:ph type="ctrTitle"/>
          </p:nvPr>
        </p:nvSpPr>
        <p:spPr bwMode="auto">
          <a:xfrm>
            <a:off x="1090503" y="777187"/>
            <a:ext cx="10238320" cy="1877437"/>
          </a:xfrm>
          <a:prstGeom prst="rect">
            <a:avLst/>
          </a:prstGeom>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pPr>
            <a:r>
              <a:rPr lang="en-US" altLang="en-US" sz="2400" b="1" dirty="0">
                <a:solidFill>
                  <a:schemeClr val="tx1"/>
                </a:solidFill>
                <a:ea typeface="Times New Roman" panose="02020603050405020304" pitchFamily="18" charset="0"/>
              </a:rPr>
              <a:t>DAYANANDA SAGAR COLLEGE OF ENGINEERING</a:t>
            </a:r>
            <a:br>
              <a:rPr lang="en-US" altLang="en-US" sz="1600" b="1" dirty="0">
                <a:solidFill>
                  <a:schemeClr val="tx1"/>
                </a:solidFill>
                <a:ea typeface="Times New Roman" panose="02020603050405020304" pitchFamily="18" charset="0"/>
              </a:rPr>
            </a:br>
            <a:r>
              <a:rPr lang="en-US" altLang="en-US" sz="1600" b="1" dirty="0">
                <a:solidFill>
                  <a:schemeClr val="tx1"/>
                </a:solidFill>
                <a:ea typeface="Times New Roman" panose="02020603050405020304" pitchFamily="18" charset="0"/>
              </a:rPr>
              <a:t>Shavige Malleshwara Hills, Kumaraswamy Layout, Bangalore-560078</a:t>
            </a:r>
            <a:br>
              <a:rPr lang="en-US" altLang="en-US" sz="1600" b="1" dirty="0">
                <a:solidFill>
                  <a:schemeClr val="tx1"/>
                </a:solidFill>
                <a:ea typeface="Times New Roman" panose="02020603050405020304" pitchFamily="18" charset="0"/>
              </a:rPr>
            </a:br>
            <a:r>
              <a:rPr lang="en-US" altLang="en-US" sz="1600" b="1" dirty="0">
                <a:solidFill>
                  <a:schemeClr val="tx1"/>
                </a:solidFill>
                <a:ea typeface="Times New Roman" panose="02020603050405020304" pitchFamily="18" charset="0"/>
              </a:rPr>
              <a:t>(An Autonomous Institute affiliated to VTU, Approved by AICTE &amp;ISO 9001: 2008 Certified)</a:t>
            </a:r>
            <a:br>
              <a:rPr lang="en-US" altLang="en-US" sz="1600" b="1" dirty="0">
                <a:solidFill>
                  <a:schemeClr val="tx1"/>
                </a:solidFill>
                <a:ea typeface="Times New Roman" panose="02020603050405020304" pitchFamily="18" charset="0"/>
              </a:rPr>
            </a:br>
            <a:r>
              <a:rPr lang="en-US" altLang="en-US" sz="1600" b="1" dirty="0">
                <a:solidFill>
                  <a:schemeClr val="tx1"/>
                </a:solidFill>
                <a:ea typeface="Times New Roman" panose="02020603050405020304" pitchFamily="18" charset="0"/>
              </a:rPr>
              <a:t>Accredited by National Assessment &amp; Accreditation Council (NAAC) with ‘A’ Grade</a:t>
            </a:r>
            <a:br>
              <a:rPr lang="en-US" altLang="en-US" sz="1600" b="1" dirty="0">
                <a:solidFill>
                  <a:schemeClr val="tx1"/>
                </a:solidFill>
                <a:ea typeface="Times New Roman" panose="02020603050405020304" pitchFamily="18" charset="0"/>
              </a:rPr>
            </a:br>
            <a:r>
              <a:rPr lang="en-US" altLang="en-US" sz="2800" b="1" dirty="0">
                <a:solidFill>
                  <a:schemeClr val="tx1"/>
                </a:solidFill>
                <a:ea typeface="Times New Roman" panose="02020603050405020304" pitchFamily="18" charset="0"/>
              </a:rPr>
              <a:t>Department of Mechanical Engineering</a:t>
            </a:r>
            <a:br>
              <a:rPr lang="en-US" altLang="en-US" sz="1600" b="1" dirty="0">
                <a:solidFill>
                  <a:schemeClr val="tx1"/>
                </a:solidFill>
                <a:ea typeface="Times New Roman" panose="02020603050405020304" pitchFamily="18" charset="0"/>
              </a:rPr>
            </a:br>
            <a:r>
              <a:rPr kumimoji="0" lang="en-US" altLang="en-US" sz="1600" b="0" i="0" u="none" strike="noStrike" cap="none" normalizeH="0" baseline="0" dirty="0">
                <a:ln>
                  <a:noFill/>
                </a:ln>
                <a:solidFill>
                  <a:schemeClr val="tx1"/>
                </a:solidFill>
                <a:effectLst/>
                <a:latin typeface="+mn-lt"/>
                <a:ea typeface="Times New Roman" panose="02020603050405020304" pitchFamily="18" charset="0"/>
              </a:rPr>
              <a:t>                                                             </a:t>
            </a:r>
            <a:endParaRPr kumimoji="0" lang="en-US" altLang="en-US" sz="1400" b="0" i="0" u="none" strike="noStrike" cap="none" normalizeH="0" baseline="0" dirty="0">
              <a:ln>
                <a:noFill/>
              </a:ln>
              <a:solidFill>
                <a:schemeClr val="tx1"/>
              </a:solidFill>
              <a:effectLst/>
              <a:latin typeface="+mn-lt"/>
            </a:endParaRPr>
          </a:p>
        </p:txBody>
      </p:sp>
      <p:sp>
        <p:nvSpPr>
          <p:cNvPr id="6" name="TextBox 5"/>
          <p:cNvSpPr txBox="1"/>
          <p:nvPr/>
        </p:nvSpPr>
        <p:spPr>
          <a:xfrm>
            <a:off x="1090504" y="3122822"/>
            <a:ext cx="10238319" cy="181588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Title:</a:t>
            </a:r>
            <a:r>
              <a:rPr lang="en-US" sz="20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"Optimization and Characterization of Fused Deposition Modelling (FDM) Parameters for Enhanced Mechanical Properties in 3D Printed </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material for Biomedical application</a:t>
            </a:r>
            <a:r>
              <a:rPr lang="en-IN" sz="2400" b="1"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endParaRPr lang="en-US" sz="2000" b="1" dirty="0"/>
          </a:p>
          <a:p>
            <a:endParaRPr lang="en-US" sz="2000" b="1" dirty="0"/>
          </a:p>
        </p:txBody>
      </p:sp>
      <p:graphicFrame>
        <p:nvGraphicFramePr>
          <p:cNvPr id="2" name="Table 4">
            <a:extLst>
              <a:ext uri="{FF2B5EF4-FFF2-40B4-BE49-F238E27FC236}">
                <a16:creationId xmlns:a16="http://schemas.microsoft.com/office/drawing/2014/main" id="{F51B3B7D-1E53-45B2-875A-BC8A7B562DFD}"/>
              </a:ext>
            </a:extLst>
          </p:cNvPr>
          <p:cNvGraphicFramePr>
            <a:graphicFrameLocks noGrp="1"/>
          </p:cNvGraphicFramePr>
          <p:nvPr>
            <p:extLst>
              <p:ext uri="{D42A27DB-BD31-4B8C-83A1-F6EECF244321}">
                <p14:modId xmlns:p14="http://schemas.microsoft.com/office/powerpoint/2010/main" val="812765823"/>
              </p:ext>
            </p:extLst>
          </p:nvPr>
        </p:nvGraphicFramePr>
        <p:xfrm>
          <a:off x="1090503" y="4420115"/>
          <a:ext cx="10238320" cy="1113268"/>
        </p:xfrm>
        <a:graphic>
          <a:graphicData uri="http://schemas.openxmlformats.org/drawingml/2006/table">
            <a:tbl>
              <a:tblPr firstRow="1" bandRow="1">
                <a:tableStyleId>{5940675A-B579-460E-94D1-54222C63F5DA}</a:tableStyleId>
              </a:tblPr>
              <a:tblGrid>
                <a:gridCol w="1671345">
                  <a:extLst>
                    <a:ext uri="{9D8B030D-6E8A-4147-A177-3AD203B41FA5}">
                      <a16:colId xmlns:a16="http://schemas.microsoft.com/office/drawing/2014/main" val="3644077821"/>
                    </a:ext>
                  </a:extLst>
                </a:gridCol>
                <a:gridCol w="8566975">
                  <a:extLst>
                    <a:ext uri="{9D8B030D-6E8A-4147-A177-3AD203B41FA5}">
                      <a16:colId xmlns:a16="http://schemas.microsoft.com/office/drawing/2014/main" val="520701556"/>
                    </a:ext>
                  </a:extLst>
                </a:gridCol>
              </a:tblGrid>
              <a:tr h="488769">
                <a:tc>
                  <a:txBody>
                    <a:bodyPr/>
                    <a:lstStyle/>
                    <a:p>
                      <a:pPr algn="l"/>
                      <a:r>
                        <a:rPr lang="en-US" dirty="0"/>
                        <a:t>Guide Name</a:t>
                      </a:r>
                    </a:p>
                  </a:txBody>
                  <a:tcPr/>
                </a:tc>
                <a:tc>
                  <a:txBody>
                    <a:bodyPr/>
                    <a:lstStyle/>
                    <a:p>
                      <a:r>
                        <a:rPr lang="en-US" sz="1800" b="1" kern="1200" dirty="0">
                          <a:solidFill>
                            <a:schemeClr val="tx1"/>
                          </a:solidFill>
                          <a:effectLst/>
                          <a:latin typeface="+mn-lt"/>
                          <a:ea typeface="+mn-ea"/>
                          <a:cs typeface="+mn-cs"/>
                        </a:rPr>
                        <a:t>Dr. VIVEK BHANDARKAR. V. N</a:t>
                      </a:r>
                      <a:endParaRPr lang="en-US" dirty="0"/>
                    </a:p>
                  </a:txBody>
                  <a:tcPr/>
                </a:tc>
                <a:extLst>
                  <a:ext uri="{0D108BD9-81ED-4DB2-BD59-A6C34878D82A}">
                    <a16:rowId xmlns:a16="http://schemas.microsoft.com/office/drawing/2014/main" val="3131725323"/>
                  </a:ext>
                </a:extLst>
              </a:tr>
              <a:tr h="624499">
                <a:tc>
                  <a:txBody>
                    <a:bodyPr/>
                    <a:lstStyle/>
                    <a:p>
                      <a:pPr algn="l"/>
                      <a:r>
                        <a:rPr lang="en-US" dirty="0"/>
                        <a:t>Designation</a:t>
                      </a:r>
                    </a:p>
                  </a:txBody>
                  <a:tcPr/>
                </a:tc>
                <a:tc>
                  <a:txBody>
                    <a:bodyPr/>
                    <a:lstStyle/>
                    <a:p>
                      <a:r>
                        <a:rPr lang="en-US" sz="1800" b="1" kern="1200" dirty="0">
                          <a:solidFill>
                            <a:schemeClr val="tx1"/>
                          </a:solidFill>
                          <a:effectLst/>
                          <a:latin typeface="+mn-lt"/>
                          <a:ea typeface="+mn-ea"/>
                          <a:cs typeface="+mn-cs"/>
                        </a:rPr>
                        <a:t>Asst. Professor</a:t>
                      </a:r>
                    </a:p>
                  </a:txBody>
                  <a:tcPr/>
                </a:tc>
                <a:extLst>
                  <a:ext uri="{0D108BD9-81ED-4DB2-BD59-A6C34878D82A}">
                    <a16:rowId xmlns:a16="http://schemas.microsoft.com/office/drawing/2014/main" val="1076997139"/>
                  </a:ext>
                </a:extLst>
              </a:tr>
            </a:tbl>
          </a:graphicData>
        </a:graphic>
      </p:graphicFrame>
      <p:graphicFrame>
        <p:nvGraphicFramePr>
          <p:cNvPr id="7" name="Table 6">
            <a:extLst>
              <a:ext uri="{FF2B5EF4-FFF2-40B4-BE49-F238E27FC236}">
                <a16:creationId xmlns:a16="http://schemas.microsoft.com/office/drawing/2014/main" id="{B455C66E-9973-41B9-B20F-4B60C9CBCEF5}"/>
              </a:ext>
            </a:extLst>
          </p:cNvPr>
          <p:cNvGraphicFramePr>
            <a:graphicFrameLocks noGrp="1"/>
          </p:cNvGraphicFramePr>
          <p:nvPr>
            <p:extLst>
              <p:ext uri="{D42A27DB-BD31-4B8C-83A1-F6EECF244321}">
                <p14:modId xmlns:p14="http://schemas.microsoft.com/office/powerpoint/2010/main" val="4133013125"/>
              </p:ext>
            </p:extLst>
          </p:nvPr>
        </p:nvGraphicFramePr>
        <p:xfrm>
          <a:off x="1090503" y="5533111"/>
          <a:ext cx="10238320" cy="1005840"/>
        </p:xfrm>
        <a:graphic>
          <a:graphicData uri="http://schemas.openxmlformats.org/drawingml/2006/table">
            <a:tbl>
              <a:tblPr firstRow="1" bandRow="1">
                <a:tableStyleId>{5940675A-B579-460E-94D1-54222C63F5DA}</a:tableStyleId>
              </a:tblPr>
              <a:tblGrid>
                <a:gridCol w="1662015">
                  <a:extLst>
                    <a:ext uri="{9D8B030D-6E8A-4147-A177-3AD203B41FA5}">
                      <a16:colId xmlns:a16="http://schemas.microsoft.com/office/drawing/2014/main" val="1065001838"/>
                    </a:ext>
                  </a:extLst>
                </a:gridCol>
                <a:gridCol w="1546092">
                  <a:extLst>
                    <a:ext uri="{9D8B030D-6E8A-4147-A177-3AD203B41FA5}">
                      <a16:colId xmlns:a16="http://schemas.microsoft.com/office/drawing/2014/main" val="1447503672"/>
                    </a:ext>
                  </a:extLst>
                </a:gridCol>
                <a:gridCol w="2413262">
                  <a:extLst>
                    <a:ext uri="{9D8B030D-6E8A-4147-A177-3AD203B41FA5}">
                      <a16:colId xmlns:a16="http://schemas.microsoft.com/office/drawing/2014/main" val="4280582233"/>
                    </a:ext>
                  </a:extLst>
                </a:gridCol>
                <a:gridCol w="2507529">
                  <a:extLst>
                    <a:ext uri="{9D8B030D-6E8A-4147-A177-3AD203B41FA5}">
                      <a16:colId xmlns:a16="http://schemas.microsoft.com/office/drawing/2014/main" val="2090501975"/>
                    </a:ext>
                  </a:extLst>
                </a:gridCol>
                <a:gridCol w="2109422">
                  <a:extLst>
                    <a:ext uri="{9D8B030D-6E8A-4147-A177-3AD203B41FA5}">
                      <a16:colId xmlns:a16="http://schemas.microsoft.com/office/drawing/2014/main" val="1859574839"/>
                    </a:ext>
                  </a:extLst>
                </a:gridCol>
              </a:tblGrid>
              <a:tr h="395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Student Name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Mallanna</a:t>
                      </a:r>
                    </a:p>
                  </a:txBody>
                  <a:tcPr/>
                </a:tc>
                <a:tc>
                  <a:txBody>
                    <a:bodyPr/>
                    <a:lstStyle/>
                    <a:p>
                      <a:pPr algn="ctr"/>
                      <a:r>
                        <a:rPr lang="en-US" dirty="0"/>
                        <a:t> </a:t>
                      </a:r>
                      <a:r>
                        <a:rPr lang="en-US" sz="1800" kern="1200" dirty="0">
                          <a:solidFill>
                            <a:schemeClr val="tx1"/>
                          </a:solidFill>
                          <a:effectLst/>
                          <a:latin typeface="+mn-lt"/>
                          <a:ea typeface="+mn-ea"/>
                          <a:cs typeface="+mn-cs"/>
                        </a:rPr>
                        <a:t>Naveenakumar      Annennanavar</a:t>
                      </a:r>
                      <a:r>
                        <a:rPr lang="en-US" dirty="0"/>
                        <a:t> </a:t>
                      </a:r>
                    </a:p>
                  </a:txBody>
                  <a:tcPr/>
                </a:tc>
                <a:tc>
                  <a:txBody>
                    <a:bodyPr/>
                    <a:lstStyle/>
                    <a:p>
                      <a:pPr algn="ctr"/>
                      <a:r>
                        <a:rPr lang="en-US" sz="1800" kern="1200" dirty="0">
                          <a:solidFill>
                            <a:schemeClr val="tx1"/>
                          </a:solidFill>
                          <a:effectLst/>
                          <a:latin typeface="+mn-lt"/>
                          <a:ea typeface="+mn-ea"/>
                          <a:cs typeface="+mn-cs"/>
                        </a:rPr>
                        <a:t>Rakesha K P</a:t>
                      </a:r>
                      <a:endParaRPr lang="en-US" dirty="0"/>
                    </a:p>
                  </a:txBody>
                  <a:tcPr/>
                </a:tc>
                <a:tc>
                  <a:txBody>
                    <a:bodyPr/>
                    <a:lstStyle/>
                    <a:p>
                      <a:pPr algn="ctr"/>
                      <a:r>
                        <a:rPr lang="en-US" sz="1800" kern="1200" dirty="0">
                          <a:solidFill>
                            <a:schemeClr val="tx1"/>
                          </a:solidFill>
                          <a:effectLst/>
                          <a:latin typeface="+mn-lt"/>
                          <a:ea typeface="+mn-ea"/>
                          <a:cs typeface="+mn-cs"/>
                        </a:rPr>
                        <a:t>Sudarshan N D</a:t>
                      </a:r>
                      <a:endParaRPr lang="en-US" dirty="0"/>
                    </a:p>
                  </a:txBody>
                  <a:tcPr/>
                </a:tc>
                <a:extLst>
                  <a:ext uri="{0D108BD9-81ED-4DB2-BD59-A6C34878D82A}">
                    <a16:rowId xmlns:a16="http://schemas.microsoft.com/office/drawing/2014/main" val="914668678"/>
                  </a:ext>
                </a:extLst>
              </a:tr>
              <a:tr h="353985">
                <a:tc>
                  <a:txBody>
                    <a:bodyPr/>
                    <a:lstStyle/>
                    <a:p>
                      <a:pPr algn="l"/>
                      <a:r>
                        <a:rPr lang="en-US" dirty="0"/>
                        <a:t>USN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1DS20ME044</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1DS20ME420</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1DS21ME455</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1DS21ME478</a:t>
                      </a:r>
                      <a:endParaRPr lang="en-US" dirty="0"/>
                    </a:p>
                  </a:txBody>
                  <a:tcPr/>
                </a:tc>
                <a:extLst>
                  <a:ext uri="{0D108BD9-81ED-4DB2-BD59-A6C34878D82A}">
                    <a16:rowId xmlns:a16="http://schemas.microsoft.com/office/drawing/2014/main" val="4162616864"/>
                  </a:ext>
                </a:extLst>
              </a:tr>
            </a:tbl>
          </a:graphicData>
        </a:graphic>
      </p:graphicFrame>
      <p:graphicFrame>
        <p:nvGraphicFramePr>
          <p:cNvPr id="8" name="Table 7">
            <a:extLst>
              <a:ext uri="{FF2B5EF4-FFF2-40B4-BE49-F238E27FC236}">
                <a16:creationId xmlns:a16="http://schemas.microsoft.com/office/drawing/2014/main" id="{CB927293-C670-4D19-9C46-D52A3332BCE7}"/>
              </a:ext>
            </a:extLst>
          </p:cNvPr>
          <p:cNvGraphicFramePr>
            <a:graphicFrameLocks noGrp="1"/>
          </p:cNvGraphicFramePr>
          <p:nvPr>
            <p:extLst>
              <p:ext uri="{D42A27DB-BD31-4B8C-83A1-F6EECF244321}">
                <p14:modId xmlns:p14="http://schemas.microsoft.com/office/powerpoint/2010/main" val="1602237398"/>
              </p:ext>
            </p:extLst>
          </p:nvPr>
        </p:nvGraphicFramePr>
        <p:xfrm>
          <a:off x="10255218" y="821969"/>
          <a:ext cx="1073618" cy="1828800"/>
        </p:xfrm>
        <a:graphic>
          <a:graphicData uri="http://schemas.openxmlformats.org/drawingml/2006/table">
            <a:tbl>
              <a:tblPr/>
              <a:tblGrid>
                <a:gridCol w="1073618">
                  <a:extLst>
                    <a:ext uri="{9D8B030D-6E8A-4147-A177-3AD203B41FA5}">
                      <a16:colId xmlns:a16="http://schemas.microsoft.com/office/drawing/2014/main" val="768083958"/>
                    </a:ext>
                  </a:extLst>
                </a:gridCol>
              </a:tblGrid>
              <a:tr h="1828800">
                <a:tc>
                  <a:txBody>
                    <a:bodyPr/>
                    <a:lstStyle/>
                    <a:p>
                      <a:pPr algn="ctr"/>
                      <a:r>
                        <a:rPr lang="en-US" dirty="0"/>
                        <a:t> </a:t>
                      </a:r>
                      <a:r>
                        <a:rPr lang="en-US" sz="2000" b="1" dirty="0"/>
                        <a:t>Batch </a:t>
                      </a:r>
                    </a:p>
                    <a:p>
                      <a:pPr algn="ctr"/>
                      <a:r>
                        <a:rPr lang="en-US" sz="2000" b="1" dirty="0"/>
                        <a:t>Number</a:t>
                      </a:r>
                    </a:p>
                    <a:p>
                      <a:pPr algn="ctr"/>
                      <a:endParaRPr lang="en-US" sz="2000" b="1" dirty="0"/>
                    </a:p>
                    <a:p>
                      <a:pPr algn="ctr"/>
                      <a:r>
                        <a:rPr lang="en-US" sz="2800" b="1" dirty="0"/>
                        <a:t>19</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990227761"/>
                  </a:ext>
                </a:extLst>
              </a:tr>
            </a:tbl>
          </a:graphicData>
        </a:graphic>
      </p:graphicFrame>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533" y="1096734"/>
            <a:ext cx="1157662" cy="117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205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A062-8561-46D4-A6C1-C062648EAA77}"/>
              </a:ext>
            </a:extLst>
          </p:cNvPr>
          <p:cNvSpPr>
            <a:spLocks noGrp="1"/>
          </p:cNvSpPr>
          <p:nvPr>
            <p:ph type="title"/>
          </p:nvPr>
        </p:nvSpPr>
        <p:spPr>
          <a:xfrm>
            <a:off x="605046" y="108426"/>
            <a:ext cx="10515600" cy="1325563"/>
          </a:xfrm>
        </p:spPr>
        <p:txBody>
          <a:bodyPr>
            <a:normAutofit/>
          </a:bodyPr>
          <a:lstStyle/>
          <a:p>
            <a:r>
              <a:rPr lang="en-IN" sz="4000" b="1" u="sng" dirty="0">
                <a:effectLst>
                  <a:outerShdw blurRad="38100" dist="38100" dir="2700000" algn="tl">
                    <a:srgbClr val="000000">
                      <a:alpha val="43137"/>
                    </a:srgbClr>
                  </a:outerShdw>
                </a:effectLst>
              </a:rPr>
              <a:t>Flow chart :</a:t>
            </a:r>
          </a:p>
        </p:txBody>
      </p:sp>
      <p:sp>
        <p:nvSpPr>
          <p:cNvPr id="4" name="Callout: Down Arrow 3">
            <a:extLst>
              <a:ext uri="{FF2B5EF4-FFF2-40B4-BE49-F238E27FC236}">
                <a16:creationId xmlns:a16="http://schemas.microsoft.com/office/drawing/2014/main" id="{227DCFD5-E866-495F-A8BA-9E417EC5E8E8}"/>
              </a:ext>
            </a:extLst>
          </p:cNvPr>
          <p:cNvSpPr/>
          <p:nvPr/>
        </p:nvSpPr>
        <p:spPr>
          <a:xfrm>
            <a:off x="4448201" y="993371"/>
            <a:ext cx="2829287" cy="719604"/>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chemeClr val="tx1"/>
                </a:solidFill>
              </a:rPr>
              <a:t>Literature survey</a:t>
            </a:r>
          </a:p>
        </p:txBody>
      </p:sp>
      <p:sp>
        <p:nvSpPr>
          <p:cNvPr id="5" name="Callout: Down Arrow 4">
            <a:extLst>
              <a:ext uri="{FF2B5EF4-FFF2-40B4-BE49-F238E27FC236}">
                <a16:creationId xmlns:a16="http://schemas.microsoft.com/office/drawing/2014/main" id="{3A0ABCD4-C65F-4635-BCE6-264295EA6673}"/>
              </a:ext>
            </a:extLst>
          </p:cNvPr>
          <p:cNvSpPr/>
          <p:nvPr/>
        </p:nvSpPr>
        <p:spPr>
          <a:xfrm>
            <a:off x="4448202" y="1758298"/>
            <a:ext cx="2829288" cy="719604"/>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chemeClr val="tx1"/>
                </a:solidFill>
              </a:rPr>
              <a:t>Material selection</a:t>
            </a:r>
          </a:p>
        </p:txBody>
      </p:sp>
      <p:sp>
        <p:nvSpPr>
          <p:cNvPr id="6" name="Callout: Down Arrow 5">
            <a:extLst>
              <a:ext uri="{FF2B5EF4-FFF2-40B4-BE49-F238E27FC236}">
                <a16:creationId xmlns:a16="http://schemas.microsoft.com/office/drawing/2014/main" id="{48BEFFBC-7926-48A9-B0FA-5283EBDB248C}"/>
              </a:ext>
            </a:extLst>
          </p:cNvPr>
          <p:cNvSpPr/>
          <p:nvPr/>
        </p:nvSpPr>
        <p:spPr>
          <a:xfrm>
            <a:off x="4448202" y="2522931"/>
            <a:ext cx="2829288" cy="719604"/>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chemeClr val="tx1"/>
                </a:solidFill>
              </a:rPr>
              <a:t>Modelling</a:t>
            </a:r>
          </a:p>
        </p:txBody>
      </p:sp>
      <p:sp>
        <p:nvSpPr>
          <p:cNvPr id="7" name="Callout: Down Arrow 6">
            <a:extLst>
              <a:ext uri="{FF2B5EF4-FFF2-40B4-BE49-F238E27FC236}">
                <a16:creationId xmlns:a16="http://schemas.microsoft.com/office/drawing/2014/main" id="{29C1E8DC-829F-45C9-853B-24845D5BA331}"/>
              </a:ext>
            </a:extLst>
          </p:cNvPr>
          <p:cNvSpPr/>
          <p:nvPr/>
        </p:nvSpPr>
        <p:spPr>
          <a:xfrm>
            <a:off x="4448202" y="3319756"/>
            <a:ext cx="2829288" cy="719604"/>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chemeClr val="tx1"/>
                </a:solidFill>
              </a:rPr>
              <a:t>3D printing</a:t>
            </a:r>
          </a:p>
        </p:txBody>
      </p:sp>
      <p:sp>
        <p:nvSpPr>
          <p:cNvPr id="8" name="Callout: Down Arrow 7">
            <a:extLst>
              <a:ext uri="{FF2B5EF4-FFF2-40B4-BE49-F238E27FC236}">
                <a16:creationId xmlns:a16="http://schemas.microsoft.com/office/drawing/2014/main" id="{C1170092-A80A-4380-A030-7CB2E888E7D6}"/>
              </a:ext>
            </a:extLst>
          </p:cNvPr>
          <p:cNvSpPr/>
          <p:nvPr/>
        </p:nvSpPr>
        <p:spPr>
          <a:xfrm>
            <a:off x="4448202" y="4112991"/>
            <a:ext cx="2829288" cy="719604"/>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rgbClr val="000000"/>
                </a:solidFill>
                <a:latin typeface="Times New Roman" panose="02020603050405020304" pitchFamily="18" charset="0"/>
                <a:ea typeface="Calibri" panose="020F0502020204030204" pitchFamily="34" charset="0"/>
              </a:rPr>
              <a:t>A</a:t>
            </a:r>
            <a:r>
              <a:rPr lang="en-IN" sz="1800" dirty="0">
                <a:solidFill>
                  <a:srgbClr val="000000"/>
                </a:solidFill>
                <a:effectLst/>
                <a:latin typeface="Times New Roman" panose="02020603050405020304" pitchFamily="18" charset="0"/>
                <a:ea typeface="Calibri" panose="020F0502020204030204" pitchFamily="34" charset="0"/>
              </a:rPr>
              <a:t>ssess the mechanical properties</a:t>
            </a:r>
            <a:endParaRPr lang="en-IN" dirty="0">
              <a:solidFill>
                <a:schemeClr val="tx1"/>
              </a:solidFill>
            </a:endParaRPr>
          </a:p>
        </p:txBody>
      </p:sp>
      <p:sp>
        <p:nvSpPr>
          <p:cNvPr id="9" name="Callout: Down Arrow 8">
            <a:extLst>
              <a:ext uri="{FF2B5EF4-FFF2-40B4-BE49-F238E27FC236}">
                <a16:creationId xmlns:a16="http://schemas.microsoft.com/office/drawing/2014/main" id="{4AA77F88-DF3C-4901-A2A4-42256A3E8DED}"/>
              </a:ext>
            </a:extLst>
          </p:cNvPr>
          <p:cNvSpPr/>
          <p:nvPr/>
        </p:nvSpPr>
        <p:spPr>
          <a:xfrm>
            <a:off x="4448201" y="4849023"/>
            <a:ext cx="2829289" cy="1066678"/>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1600" dirty="0">
                <a:solidFill>
                  <a:schemeClr val="tx1"/>
                </a:solidFill>
              </a:rPr>
              <a:t>Optimization of process parameters using RSM </a:t>
            </a:r>
          </a:p>
        </p:txBody>
      </p:sp>
      <p:sp>
        <p:nvSpPr>
          <p:cNvPr id="13" name="Flowchart: Process 12">
            <a:extLst>
              <a:ext uri="{FF2B5EF4-FFF2-40B4-BE49-F238E27FC236}">
                <a16:creationId xmlns:a16="http://schemas.microsoft.com/office/drawing/2014/main" id="{2F5E5F63-8970-430C-94C6-7BC19AB734C9}"/>
              </a:ext>
            </a:extLst>
          </p:cNvPr>
          <p:cNvSpPr/>
          <p:nvPr/>
        </p:nvSpPr>
        <p:spPr>
          <a:xfrm>
            <a:off x="4448203" y="5925128"/>
            <a:ext cx="2829288" cy="621853"/>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solidFill>
                  <a:schemeClr val="tx1"/>
                </a:solidFill>
              </a:rPr>
              <a:t>Conclusion</a:t>
            </a:r>
          </a:p>
        </p:txBody>
      </p:sp>
    </p:spTree>
    <p:extLst>
      <p:ext uri="{BB962C8B-B14F-4D97-AF65-F5344CB8AC3E}">
        <p14:creationId xmlns:p14="http://schemas.microsoft.com/office/powerpoint/2010/main" val="357947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570A16-7C7A-DE82-8ABE-BCC1C2917EC6}"/>
              </a:ext>
            </a:extLst>
          </p:cNvPr>
          <p:cNvSpPr txBox="1"/>
          <p:nvPr/>
        </p:nvSpPr>
        <p:spPr>
          <a:xfrm>
            <a:off x="172630" y="1305207"/>
            <a:ext cx="6097348" cy="515141"/>
          </a:xfrm>
          <a:prstGeom prst="rect">
            <a:avLst/>
          </a:prstGeom>
          <a:noFill/>
        </p:spPr>
        <p:txBody>
          <a:bodyPr wrap="square">
            <a:spAutoFit/>
          </a:bodyPr>
          <a:lstStyle/>
          <a:p>
            <a:pPr marL="342900" lvl="0" indent="-342900">
              <a:lnSpc>
                <a:spcPct val="115000"/>
              </a:lnSpc>
              <a:buFont typeface="Wingdings" panose="05000000000000000000" pitchFamily="2" charset="2"/>
              <a:buChar char=""/>
            </a:pPr>
            <a:r>
              <a:rPr lang="en-US" sz="2600" b="1" dirty="0">
                <a:effectLst/>
                <a:latin typeface="Times New Roman" panose="02020603050405020304" pitchFamily="18" charset="0"/>
                <a:ea typeface="Arial" panose="020B0604020202020204" pitchFamily="34" charset="0"/>
              </a:rPr>
              <a:t>Specification of FDM</a:t>
            </a:r>
            <a:endParaRPr lang="en-IN" sz="2600" dirty="0">
              <a:effectLst/>
              <a:latin typeface="Arial" panose="020B0604020202020204" pitchFamily="34" charset="0"/>
              <a:ea typeface="Arial" panose="020B0604020202020204" pitchFamily="34" charset="0"/>
            </a:endParaRPr>
          </a:p>
        </p:txBody>
      </p:sp>
      <p:graphicFrame>
        <p:nvGraphicFramePr>
          <p:cNvPr id="4" name="Table 3">
            <a:extLst>
              <a:ext uri="{FF2B5EF4-FFF2-40B4-BE49-F238E27FC236}">
                <a16:creationId xmlns:a16="http://schemas.microsoft.com/office/drawing/2014/main" id="{393AD028-C50C-CF96-2335-80BB8F579529}"/>
              </a:ext>
            </a:extLst>
          </p:cNvPr>
          <p:cNvGraphicFramePr>
            <a:graphicFrameLocks noGrp="1"/>
          </p:cNvGraphicFramePr>
          <p:nvPr>
            <p:extLst>
              <p:ext uri="{D42A27DB-BD31-4B8C-83A1-F6EECF244321}">
                <p14:modId xmlns:p14="http://schemas.microsoft.com/office/powerpoint/2010/main" val="2621898935"/>
              </p:ext>
            </p:extLst>
          </p:nvPr>
        </p:nvGraphicFramePr>
        <p:xfrm>
          <a:off x="4024439" y="1820348"/>
          <a:ext cx="7994931" cy="4722421"/>
        </p:xfrm>
        <a:graphic>
          <a:graphicData uri="http://schemas.openxmlformats.org/drawingml/2006/table">
            <a:tbl>
              <a:tblPr firstRow="1" firstCol="1" bandRow="1">
                <a:tableStyleId>{5940675A-B579-460E-94D1-54222C63F5DA}</a:tableStyleId>
              </a:tblPr>
              <a:tblGrid>
                <a:gridCol w="3997022">
                  <a:extLst>
                    <a:ext uri="{9D8B030D-6E8A-4147-A177-3AD203B41FA5}">
                      <a16:colId xmlns:a16="http://schemas.microsoft.com/office/drawing/2014/main" val="3791725522"/>
                    </a:ext>
                  </a:extLst>
                </a:gridCol>
                <a:gridCol w="3997909">
                  <a:extLst>
                    <a:ext uri="{9D8B030D-6E8A-4147-A177-3AD203B41FA5}">
                      <a16:colId xmlns:a16="http://schemas.microsoft.com/office/drawing/2014/main" val="410322074"/>
                    </a:ext>
                  </a:extLst>
                </a:gridCol>
              </a:tblGrid>
              <a:tr h="566997">
                <a:tc>
                  <a:txBody>
                    <a:bodyPr/>
                    <a:lstStyle/>
                    <a:p>
                      <a:pPr algn="ctr">
                        <a:lnSpc>
                          <a:spcPct val="150000"/>
                        </a:lnSpc>
                      </a:pPr>
                      <a:r>
                        <a:rPr lang="en-IN" sz="2000" dirty="0">
                          <a:effectLst/>
                        </a:rPr>
                        <a:t>Build Volume</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a:effectLst/>
                        </a:rPr>
                        <a:t>260 x 260 x 260 mm</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0669352"/>
                  </a:ext>
                </a:extLst>
              </a:tr>
              <a:tr h="566997">
                <a:tc>
                  <a:txBody>
                    <a:bodyPr/>
                    <a:lstStyle/>
                    <a:p>
                      <a:pPr algn="ctr">
                        <a:lnSpc>
                          <a:spcPct val="150000"/>
                        </a:lnSpc>
                      </a:pPr>
                      <a:r>
                        <a:rPr lang="en-IN" sz="2000" dirty="0">
                          <a:effectLst/>
                        </a:rPr>
                        <a:t>Layer Resolution</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a:effectLst/>
                        </a:rPr>
                        <a:t>Down to 50 microns</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216671"/>
                  </a:ext>
                </a:extLst>
              </a:tr>
              <a:tr h="566997">
                <a:tc>
                  <a:txBody>
                    <a:bodyPr/>
                    <a:lstStyle/>
                    <a:p>
                      <a:pPr algn="ctr">
                        <a:lnSpc>
                          <a:spcPct val="150000"/>
                        </a:lnSpc>
                      </a:pPr>
                      <a:r>
                        <a:rPr lang="en-IN" sz="2000">
                          <a:effectLst/>
                        </a:rPr>
                        <a:t>Nozzle Diameter</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a:effectLst/>
                        </a:rPr>
                        <a:t>0.4 mm (Standard)</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0778894"/>
                  </a:ext>
                </a:extLst>
              </a:tr>
              <a:tr h="566997">
                <a:tc>
                  <a:txBody>
                    <a:bodyPr/>
                    <a:lstStyle/>
                    <a:p>
                      <a:pPr algn="ctr">
                        <a:lnSpc>
                          <a:spcPct val="150000"/>
                        </a:lnSpc>
                      </a:pPr>
                      <a:r>
                        <a:rPr lang="en-IN" sz="2000">
                          <a:effectLst/>
                        </a:rPr>
                        <a:t>Max Nozzle Temperature</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dirty="0">
                          <a:effectLst/>
                        </a:rPr>
                        <a:t>Up to 240°C</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6358969"/>
                  </a:ext>
                </a:extLst>
              </a:tr>
              <a:tr h="566997">
                <a:tc>
                  <a:txBody>
                    <a:bodyPr/>
                    <a:lstStyle/>
                    <a:p>
                      <a:pPr algn="ctr">
                        <a:lnSpc>
                          <a:spcPct val="150000"/>
                        </a:lnSpc>
                      </a:pPr>
                      <a:r>
                        <a:rPr lang="en-IN" sz="2000">
                          <a:effectLst/>
                        </a:rPr>
                        <a:t>Max Bed Temperature</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dirty="0">
                          <a:effectLst/>
                        </a:rPr>
                        <a:t>Up to 60°C</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8460062"/>
                  </a:ext>
                </a:extLst>
              </a:tr>
              <a:tr h="685050">
                <a:tc>
                  <a:txBody>
                    <a:bodyPr/>
                    <a:lstStyle/>
                    <a:p>
                      <a:pPr algn="ctr">
                        <a:lnSpc>
                          <a:spcPct val="150000"/>
                        </a:lnSpc>
                      </a:pPr>
                      <a:r>
                        <a:rPr lang="en-IN" sz="2000">
                          <a:effectLst/>
                        </a:rPr>
                        <a:t>Print Speed</a:t>
                      </a:r>
                      <a:endParaRPr lang="en-IN" sz="200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dirty="0">
                          <a:effectLst/>
                        </a:rPr>
                        <a:t>Up to 300 mm/s</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881698"/>
                  </a:ext>
                </a:extLst>
              </a:tr>
              <a:tr h="1202386">
                <a:tc>
                  <a:txBody>
                    <a:bodyPr/>
                    <a:lstStyle/>
                    <a:p>
                      <a:pPr algn="ctr">
                        <a:lnSpc>
                          <a:spcPct val="150000"/>
                        </a:lnSpc>
                      </a:pPr>
                      <a:r>
                        <a:rPr lang="en-IN" sz="2000" dirty="0">
                          <a:effectLst/>
                        </a:rPr>
                        <a:t>Compatible materials</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50000"/>
                        </a:lnSpc>
                      </a:pPr>
                      <a:r>
                        <a:rPr lang="en-IN" sz="2000" dirty="0">
                          <a:effectLst/>
                        </a:rPr>
                        <a:t>PEEK, Nylon, Carbon Fiber, PEKK, PETG, PLA, ABS.</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6630251"/>
                  </a:ext>
                </a:extLst>
              </a:tr>
            </a:tbl>
          </a:graphicData>
        </a:graphic>
      </p:graphicFrame>
      <p:pic>
        <p:nvPicPr>
          <p:cNvPr id="5" name="Picture 4">
            <a:extLst>
              <a:ext uri="{FF2B5EF4-FFF2-40B4-BE49-F238E27FC236}">
                <a16:creationId xmlns:a16="http://schemas.microsoft.com/office/drawing/2014/main" id="{9CEA12B9-CF5A-CDC6-81C4-D1BA46988B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45" y="2382603"/>
            <a:ext cx="2984500" cy="3597910"/>
          </a:xfrm>
          <a:prstGeom prst="rect">
            <a:avLst/>
          </a:prstGeom>
        </p:spPr>
      </p:pic>
      <p:sp>
        <p:nvSpPr>
          <p:cNvPr id="6" name="TextBox 5">
            <a:extLst>
              <a:ext uri="{FF2B5EF4-FFF2-40B4-BE49-F238E27FC236}">
                <a16:creationId xmlns:a16="http://schemas.microsoft.com/office/drawing/2014/main" id="{EDFF5919-05E3-6A1C-B16D-83C4B6DB530C}"/>
              </a:ext>
            </a:extLst>
          </p:cNvPr>
          <p:cNvSpPr txBox="1"/>
          <p:nvPr/>
        </p:nvSpPr>
        <p:spPr>
          <a:xfrm>
            <a:off x="364086" y="215608"/>
            <a:ext cx="6097348" cy="707886"/>
          </a:xfrm>
          <a:prstGeom prst="rect">
            <a:avLst/>
          </a:prstGeom>
          <a:noFill/>
        </p:spPr>
        <p:txBody>
          <a:bodyPr wrap="square">
            <a:spAutoFit/>
          </a:bodyPr>
          <a:lstStyle/>
          <a:p>
            <a:r>
              <a:rPr lang="en-US" sz="4000" b="1" u="sng" dirty="0">
                <a:effectLst>
                  <a:outerShdw blurRad="38100" dist="38100" dir="2700000" algn="tl">
                    <a:srgbClr val="000000">
                      <a:alpha val="43137"/>
                    </a:srgbClr>
                  </a:outerShdw>
                </a:effectLst>
                <a:latin typeface="Times New Roman" panose="02020603050405020304" pitchFamily="18" charset="0"/>
                <a:ea typeface="Arial" panose="020B0604020202020204" pitchFamily="34" charset="0"/>
              </a:rPr>
              <a:t>Specification</a:t>
            </a:r>
            <a:r>
              <a:rPr lang="en-US" sz="1800" b="1" dirty="0">
                <a:effectLst/>
                <a:latin typeface="Times New Roman" panose="02020603050405020304" pitchFamily="18" charset="0"/>
                <a:ea typeface="Arial" panose="020B0604020202020204" pitchFamily="34" charset="0"/>
              </a:rPr>
              <a:t> </a:t>
            </a:r>
            <a:endParaRPr lang="en-IN" dirty="0"/>
          </a:p>
        </p:txBody>
      </p:sp>
    </p:spTree>
    <p:extLst>
      <p:ext uri="{BB962C8B-B14F-4D97-AF65-F5344CB8AC3E}">
        <p14:creationId xmlns:p14="http://schemas.microsoft.com/office/powerpoint/2010/main" val="292223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664C56-F861-31B5-7FA2-7FD00C90BBB6}"/>
              </a:ext>
            </a:extLst>
          </p:cNvPr>
          <p:cNvSpPr txBox="1"/>
          <p:nvPr/>
        </p:nvSpPr>
        <p:spPr>
          <a:xfrm>
            <a:off x="142844" y="333226"/>
            <a:ext cx="10918968" cy="477054"/>
          </a:xfrm>
          <a:prstGeom prst="rect">
            <a:avLst/>
          </a:prstGeom>
          <a:noFill/>
        </p:spPr>
        <p:txBody>
          <a:bodyPr wrap="square">
            <a:spAutoFit/>
          </a:bodyPr>
          <a:lstStyle/>
          <a:p>
            <a:pPr marL="342900" indent="-342900">
              <a:buFont typeface="Wingdings" panose="05000000000000000000" pitchFamily="2" charset="2"/>
              <a:buChar char="Ø"/>
            </a:pPr>
            <a:r>
              <a:rPr lang="en-US" sz="2500" b="1" dirty="0">
                <a:effectLst/>
                <a:latin typeface="Times New Roman" panose="02020603050405020304" pitchFamily="18" charset="0"/>
                <a:ea typeface="Arial" panose="020B0604020202020204" pitchFamily="34" charset="0"/>
              </a:rPr>
              <a:t>Specification of material: </a:t>
            </a:r>
            <a:r>
              <a:rPr lang="en-IN" sz="2500" b="1" i="0" dirty="0">
                <a:solidFill>
                  <a:srgbClr val="040C28"/>
                </a:solidFill>
                <a:effectLst/>
                <a:latin typeface="Times New Roman" panose="02020603050405020304" pitchFamily="18" charset="0"/>
                <a:cs typeface="Times New Roman" panose="02020603050405020304" pitchFamily="18" charset="0"/>
              </a:rPr>
              <a:t>Polyethylene terephthalate glycol (PETG)</a:t>
            </a:r>
            <a:endParaRPr lang="en-IN" sz="25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B996EA6-B8FC-23A0-CD51-2EDE8D1F269A}"/>
              </a:ext>
            </a:extLst>
          </p:cNvPr>
          <p:cNvGraphicFramePr>
            <a:graphicFrameLocks noGrp="1"/>
          </p:cNvGraphicFramePr>
          <p:nvPr>
            <p:extLst>
              <p:ext uri="{D42A27DB-BD31-4B8C-83A1-F6EECF244321}">
                <p14:modId xmlns:p14="http://schemas.microsoft.com/office/powerpoint/2010/main" val="3661436809"/>
              </p:ext>
            </p:extLst>
          </p:nvPr>
        </p:nvGraphicFramePr>
        <p:xfrm>
          <a:off x="3670187" y="1674788"/>
          <a:ext cx="8249381" cy="3884440"/>
        </p:xfrm>
        <a:graphic>
          <a:graphicData uri="http://schemas.openxmlformats.org/drawingml/2006/table">
            <a:tbl>
              <a:tblPr firstRow="1" firstCol="1" bandRow="1">
                <a:tableStyleId>{5940675A-B579-460E-94D1-54222C63F5DA}</a:tableStyleId>
              </a:tblPr>
              <a:tblGrid>
                <a:gridCol w="2460084">
                  <a:extLst>
                    <a:ext uri="{9D8B030D-6E8A-4147-A177-3AD203B41FA5}">
                      <a16:colId xmlns:a16="http://schemas.microsoft.com/office/drawing/2014/main" val="2909488063"/>
                    </a:ext>
                  </a:extLst>
                </a:gridCol>
                <a:gridCol w="5789297">
                  <a:extLst>
                    <a:ext uri="{9D8B030D-6E8A-4147-A177-3AD203B41FA5}">
                      <a16:colId xmlns:a16="http://schemas.microsoft.com/office/drawing/2014/main" val="1876877944"/>
                    </a:ext>
                  </a:extLst>
                </a:gridCol>
              </a:tblGrid>
              <a:tr h="874221">
                <a:tc>
                  <a:txBody>
                    <a:bodyPr/>
                    <a:lstStyle/>
                    <a:p>
                      <a:pPr algn="ctr">
                        <a:lnSpc>
                          <a:spcPct val="115000"/>
                        </a:lnSpc>
                      </a:pPr>
                      <a:r>
                        <a:rPr lang="en-IN" sz="1600" dirty="0">
                          <a:effectLst/>
                        </a:rPr>
                        <a:t>Chemical Structure</a:t>
                      </a:r>
                      <a:endParaRPr lang="en-I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342900" lvl="0" indent="-342900">
                        <a:lnSpc>
                          <a:spcPct val="150000"/>
                        </a:lnSpc>
                        <a:buFont typeface="Arial" panose="020B0604020202020204" pitchFamily="34" charset="0"/>
                        <a:buChar char="•"/>
                      </a:pPr>
                      <a:r>
                        <a:rPr lang="en-IN" sz="1600" dirty="0">
                          <a:effectLst/>
                        </a:rPr>
                        <a:t>PETG belongs to the family of </a:t>
                      </a:r>
                      <a:r>
                        <a:rPr lang="en-IN" sz="1800" b="0" i="0" kern="1200" dirty="0">
                          <a:solidFill>
                            <a:schemeClr val="tx1"/>
                          </a:solidFill>
                          <a:effectLst/>
                          <a:latin typeface="+mn-lt"/>
                          <a:ea typeface="+mn-ea"/>
                          <a:cs typeface="+mn-cs"/>
                        </a:rPr>
                        <a:t>polyester</a:t>
                      </a:r>
                      <a:r>
                        <a:rPr lang="en-IN" sz="1600" dirty="0">
                          <a:effectLst/>
                        </a:rPr>
                        <a:t>.</a:t>
                      </a:r>
                    </a:p>
                    <a:p>
                      <a:pPr marL="342900" lvl="0" indent="-342900">
                        <a:lnSpc>
                          <a:spcPct val="150000"/>
                        </a:lnSpc>
                        <a:buFont typeface="Arial" panose="020B0604020202020204" pitchFamily="34" charset="0"/>
                        <a:buChar char="•"/>
                      </a:pPr>
                      <a:r>
                        <a:rPr lang="en-IN" sz="1600" dirty="0">
                          <a:effectLst/>
                        </a:rPr>
                        <a:t>Chemical formula: C</a:t>
                      </a:r>
                      <a:r>
                        <a:rPr lang="en-IN" sz="1600" baseline="-25000" dirty="0">
                          <a:effectLst/>
                        </a:rPr>
                        <a:t>14</a:t>
                      </a:r>
                      <a:r>
                        <a:rPr lang="en-IN" sz="1600" dirty="0">
                          <a:effectLst/>
                        </a:rPr>
                        <a:t>H</a:t>
                      </a:r>
                      <a:r>
                        <a:rPr lang="en-IN" sz="1600" baseline="-25000" dirty="0">
                          <a:effectLst/>
                        </a:rPr>
                        <a:t>20</a:t>
                      </a:r>
                      <a:r>
                        <a:rPr lang="en-IN" sz="1600" dirty="0">
                          <a:effectLst/>
                        </a:rPr>
                        <a:t>O</a:t>
                      </a:r>
                      <a:r>
                        <a:rPr lang="en-IN" sz="1600" baseline="-25000" dirty="0">
                          <a:effectLst/>
                        </a:rPr>
                        <a:t>5</a:t>
                      </a:r>
                      <a:r>
                        <a:rPr lang="en-IN" sz="1600" dirty="0">
                          <a:effectLst/>
                        </a:rPr>
                        <a:t>S.</a:t>
                      </a:r>
                      <a:endParaRPr lang="en-I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0425276"/>
                  </a:ext>
                </a:extLst>
              </a:tr>
              <a:tr h="1131783">
                <a:tc>
                  <a:txBody>
                    <a:bodyPr/>
                    <a:lstStyle/>
                    <a:p>
                      <a:pPr algn="ctr">
                        <a:lnSpc>
                          <a:spcPct val="115000"/>
                        </a:lnSpc>
                      </a:pPr>
                      <a:r>
                        <a:rPr lang="en-IN" sz="1600">
                          <a:effectLst/>
                        </a:rPr>
                        <a:t>Physical Properties</a:t>
                      </a:r>
                    </a:p>
                    <a:p>
                      <a:pPr algn="ctr">
                        <a:lnSpc>
                          <a:spcPct val="115000"/>
                        </a:lnSpc>
                      </a:pPr>
                      <a:r>
                        <a:rPr lang="en-IN" sz="1600">
                          <a:effectLst/>
                        </a:rPr>
                        <a:t> </a:t>
                      </a:r>
                    </a:p>
                    <a:p>
                      <a:pPr algn="ctr">
                        <a:lnSpc>
                          <a:spcPct val="115000"/>
                        </a:lnSpc>
                      </a:pPr>
                      <a:r>
                        <a:rPr lang="en-IN" sz="1600">
                          <a:effectLst/>
                        </a:rPr>
                        <a:t> </a:t>
                      </a:r>
                    </a:p>
                    <a:p>
                      <a:pPr algn="ctr">
                        <a:lnSpc>
                          <a:spcPct val="115000"/>
                        </a:lnSpc>
                      </a:pPr>
                      <a:r>
                        <a:rPr lang="en-IN" sz="1600">
                          <a:effectLst/>
                        </a:rPr>
                        <a:t> </a:t>
                      </a:r>
                      <a:endParaRPr lang="en-I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342900" lvl="0" indent="-342900">
                        <a:lnSpc>
                          <a:spcPct val="150000"/>
                        </a:lnSpc>
                        <a:buFont typeface="Arial" panose="020B0604020202020204" pitchFamily="34" charset="0"/>
                        <a:buChar char="•"/>
                      </a:pPr>
                      <a:r>
                        <a:rPr lang="en-IN" sz="1600" dirty="0">
                          <a:effectLst/>
                        </a:rPr>
                        <a:t>Density: 1.28 g/cm³</a:t>
                      </a:r>
                    </a:p>
                    <a:p>
                      <a:pPr marL="342900" lvl="0" indent="-342900">
                        <a:lnSpc>
                          <a:spcPct val="150000"/>
                        </a:lnSpc>
                        <a:buFont typeface="Arial" panose="020B0604020202020204" pitchFamily="34" charset="0"/>
                        <a:buChar char="•"/>
                      </a:pPr>
                      <a:r>
                        <a:rPr lang="en-IN" sz="1600" dirty="0">
                          <a:effectLst/>
                        </a:rPr>
                        <a:t>Melting Point: 220°C - 260°C </a:t>
                      </a:r>
                    </a:p>
                    <a:p>
                      <a:pPr marL="342900" lvl="0" indent="-342900">
                        <a:lnSpc>
                          <a:spcPct val="150000"/>
                        </a:lnSpc>
                        <a:buFont typeface="Arial" panose="020B0604020202020204" pitchFamily="34" charset="0"/>
                        <a:buChar char="•"/>
                      </a:pPr>
                      <a:r>
                        <a:rPr lang="en-IN" sz="1600" dirty="0">
                          <a:effectLst/>
                        </a:rPr>
                        <a:t>Glass Transition Temperature (T</a:t>
                      </a:r>
                      <a:r>
                        <a:rPr lang="en-IN" sz="1600" baseline="-25000" dirty="0">
                          <a:effectLst/>
                        </a:rPr>
                        <a:t>g</a:t>
                      </a:r>
                      <a:r>
                        <a:rPr lang="en-IN" sz="1600" dirty="0">
                          <a:effectLst/>
                        </a:rPr>
                        <a:t>): 80°C</a:t>
                      </a:r>
                      <a:endParaRPr lang="en-I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4425664"/>
                  </a:ext>
                </a:extLst>
              </a:tr>
              <a:tr h="1271533">
                <a:tc>
                  <a:txBody>
                    <a:bodyPr/>
                    <a:lstStyle/>
                    <a:p>
                      <a:pPr algn="ctr">
                        <a:lnSpc>
                          <a:spcPct val="115000"/>
                        </a:lnSpc>
                      </a:pPr>
                      <a:r>
                        <a:rPr lang="en-IN" sz="1600">
                          <a:effectLst/>
                        </a:rPr>
                        <a:t>Mechanical Properties</a:t>
                      </a:r>
                      <a:endParaRPr lang="en-I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342900" lvl="0" indent="-342900">
                        <a:lnSpc>
                          <a:spcPct val="150000"/>
                        </a:lnSpc>
                        <a:buFont typeface="Arial" panose="020B0604020202020204" pitchFamily="34" charset="0"/>
                        <a:buChar char="•"/>
                      </a:pPr>
                      <a:r>
                        <a:rPr lang="en-IN" sz="1600" dirty="0">
                          <a:effectLst/>
                        </a:rPr>
                        <a:t>Tensile Strength: 50 Mpa. </a:t>
                      </a:r>
                    </a:p>
                    <a:p>
                      <a:pPr marL="342900" lvl="0" indent="-342900">
                        <a:lnSpc>
                          <a:spcPct val="150000"/>
                        </a:lnSpc>
                        <a:buFont typeface="Arial" panose="020B0604020202020204" pitchFamily="34" charset="0"/>
                        <a:buChar char="•"/>
                      </a:pPr>
                      <a:r>
                        <a:rPr lang="en-IN" sz="1600" dirty="0">
                          <a:effectLst/>
                        </a:rPr>
                        <a:t>Flexural Strength: 74 Mpa.</a:t>
                      </a:r>
                    </a:p>
                    <a:p>
                      <a:pPr marL="342900" lvl="0" indent="-342900">
                        <a:lnSpc>
                          <a:spcPct val="150000"/>
                        </a:lnSpc>
                        <a:buFont typeface="Arial" panose="020B0604020202020204" pitchFamily="34" charset="0"/>
                        <a:buChar char="•"/>
                      </a:pPr>
                      <a:r>
                        <a:rPr lang="en-IN" sz="1600" dirty="0">
                          <a:effectLst/>
                        </a:rPr>
                        <a:t>Hardness (Rockwell): 71 HRM</a:t>
                      </a:r>
                      <a:endParaRPr lang="en-I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8240314"/>
                  </a:ext>
                </a:extLst>
              </a:tr>
              <a:tr h="606903">
                <a:tc>
                  <a:txBody>
                    <a:bodyPr/>
                    <a:lstStyle/>
                    <a:p>
                      <a:pPr algn="ctr">
                        <a:lnSpc>
                          <a:spcPct val="115000"/>
                        </a:lnSpc>
                      </a:pPr>
                      <a:r>
                        <a:rPr lang="en-IN" sz="1600">
                          <a:effectLst/>
                        </a:rPr>
                        <a:t>Thermal Properties</a:t>
                      </a:r>
                      <a:endParaRPr lang="en-I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342900" lvl="0" indent="-342900">
                        <a:lnSpc>
                          <a:spcPct val="150000"/>
                        </a:lnSpc>
                        <a:buFont typeface="Arial" panose="020B0604020202020204" pitchFamily="34" charset="0"/>
                        <a:buChar char="•"/>
                      </a:pPr>
                      <a:r>
                        <a:rPr lang="en-IN" sz="1600" dirty="0">
                          <a:effectLst/>
                        </a:rPr>
                        <a:t>Thermal Conductivity: 0.162 – 0.225 W/m-K</a:t>
                      </a:r>
                    </a:p>
                  </a:txBody>
                  <a:tcPr marL="68580" marR="68580" marT="0" marB="0"/>
                </a:tc>
                <a:extLst>
                  <a:ext uri="{0D108BD9-81ED-4DB2-BD59-A6C34878D82A}">
                    <a16:rowId xmlns:a16="http://schemas.microsoft.com/office/drawing/2014/main" val="206344295"/>
                  </a:ext>
                </a:extLst>
              </a:tr>
            </a:tbl>
          </a:graphicData>
        </a:graphic>
      </p:graphicFrame>
      <p:pic>
        <p:nvPicPr>
          <p:cNvPr id="2" name="Picture 1">
            <a:extLst>
              <a:ext uri="{FF2B5EF4-FFF2-40B4-BE49-F238E27FC236}">
                <a16:creationId xmlns:a16="http://schemas.microsoft.com/office/drawing/2014/main" id="{8ED8EEE5-7B4B-D39C-1116-797F6A17C06E}"/>
              </a:ext>
            </a:extLst>
          </p:cNvPr>
          <p:cNvPicPr>
            <a:picLocks noChangeAspect="1"/>
          </p:cNvPicPr>
          <p:nvPr/>
        </p:nvPicPr>
        <p:blipFill rotWithShape="1">
          <a:blip r:embed="rId2">
            <a:extLst>
              <a:ext uri="{28A0092B-C50C-407E-A947-70E740481C1C}">
                <a14:useLocalDpi xmlns:a14="http://schemas.microsoft.com/office/drawing/2010/main" val="0"/>
              </a:ext>
            </a:extLst>
          </a:blip>
          <a:srcRect l="25371" r="18901"/>
          <a:stretch/>
        </p:blipFill>
        <p:spPr bwMode="auto">
          <a:xfrm>
            <a:off x="272432" y="1922249"/>
            <a:ext cx="3194050" cy="32238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711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29A1-82F5-D9AC-EA31-5B0A1D037C03}"/>
              </a:ext>
            </a:extLst>
          </p:cNvPr>
          <p:cNvSpPr>
            <a:spLocks noGrp="1"/>
          </p:cNvSpPr>
          <p:nvPr>
            <p:ph type="title"/>
          </p:nvPr>
        </p:nvSpPr>
        <p:spPr>
          <a:xfrm>
            <a:off x="273107" y="-295068"/>
            <a:ext cx="10515600" cy="1325563"/>
          </a:xfrm>
        </p:spPr>
        <p:txBody>
          <a:bodyPr>
            <a:normAutofit/>
          </a:bodyPr>
          <a:lstStyle/>
          <a:p>
            <a:r>
              <a:rPr lang="en-IN" sz="4000" b="1" u="sng" dirty="0">
                <a:effectLst>
                  <a:outerShdw blurRad="38100" dist="38100" dir="2700000" algn="tl">
                    <a:srgbClr val="000000">
                      <a:alpha val="43137"/>
                    </a:srgbClr>
                  </a:outerShdw>
                </a:effectLst>
              </a:rPr>
              <a:t>3 D Printing :</a:t>
            </a:r>
          </a:p>
        </p:txBody>
      </p:sp>
      <p:sp>
        <p:nvSpPr>
          <p:cNvPr id="4" name="TextBox 3">
            <a:extLst>
              <a:ext uri="{FF2B5EF4-FFF2-40B4-BE49-F238E27FC236}">
                <a16:creationId xmlns:a16="http://schemas.microsoft.com/office/drawing/2014/main" id="{9043BBCA-414E-D7F8-35D3-2A6C8CB6575E}"/>
              </a:ext>
            </a:extLst>
          </p:cNvPr>
          <p:cNvSpPr txBox="1"/>
          <p:nvPr/>
        </p:nvSpPr>
        <p:spPr>
          <a:xfrm>
            <a:off x="205373" y="724706"/>
            <a:ext cx="6226820" cy="611578"/>
          </a:xfrm>
          <a:prstGeom prst="rect">
            <a:avLst/>
          </a:prstGeom>
          <a:noFill/>
        </p:spPr>
        <p:txBody>
          <a:bodyPr wrap="square">
            <a:spAutoFit/>
          </a:bodyPr>
          <a:lstStyle/>
          <a:p>
            <a:pPr>
              <a:lnSpc>
                <a:spcPct val="107000"/>
              </a:lnSpc>
              <a:spcAft>
                <a:spcPts val="800"/>
              </a:spcAft>
            </a:pPr>
            <a:r>
              <a:rPr lang="en-IN" sz="3300" b="1" dirty="0">
                <a:effectLst/>
                <a:latin typeface="Calibri" panose="020F0502020204030204" pitchFamily="34" charset="0"/>
                <a:ea typeface="Calibri" panose="020F0502020204030204" pitchFamily="34" charset="0"/>
                <a:cs typeface="Times New Roman" panose="02020603050405020304" pitchFamily="18" charset="0"/>
              </a:rPr>
              <a:t>Input Variables - </a:t>
            </a:r>
            <a:endParaRPr lang="en-IN" sz="33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DCA23389-57F8-0B51-916A-61055A5C1B07}"/>
              </a:ext>
            </a:extLst>
          </p:cNvPr>
          <p:cNvGraphicFramePr>
            <a:graphicFrameLocks noGrp="1"/>
          </p:cNvGraphicFramePr>
          <p:nvPr>
            <p:extLst>
              <p:ext uri="{D42A27DB-BD31-4B8C-83A1-F6EECF244321}">
                <p14:modId xmlns:p14="http://schemas.microsoft.com/office/powerpoint/2010/main" val="251034687"/>
              </p:ext>
            </p:extLst>
          </p:nvPr>
        </p:nvGraphicFramePr>
        <p:xfrm>
          <a:off x="8467" y="1336284"/>
          <a:ext cx="12191999" cy="4666584"/>
        </p:xfrm>
        <a:graphic>
          <a:graphicData uri="http://schemas.openxmlformats.org/drawingml/2006/table">
            <a:tbl>
              <a:tblPr firstRow="1" firstCol="1" bandRow="1">
                <a:tableStyleId>{B301B821-A1FF-4177-AEE7-76D212191A09}</a:tableStyleId>
              </a:tblPr>
              <a:tblGrid>
                <a:gridCol w="922866">
                  <a:extLst>
                    <a:ext uri="{9D8B030D-6E8A-4147-A177-3AD203B41FA5}">
                      <a16:colId xmlns:a16="http://schemas.microsoft.com/office/drawing/2014/main" val="2718550042"/>
                    </a:ext>
                  </a:extLst>
                </a:gridCol>
                <a:gridCol w="1972733">
                  <a:extLst>
                    <a:ext uri="{9D8B030D-6E8A-4147-A177-3AD203B41FA5}">
                      <a16:colId xmlns:a16="http://schemas.microsoft.com/office/drawing/2014/main" val="2596881370"/>
                    </a:ext>
                  </a:extLst>
                </a:gridCol>
                <a:gridCol w="1109134">
                  <a:extLst>
                    <a:ext uri="{9D8B030D-6E8A-4147-A177-3AD203B41FA5}">
                      <a16:colId xmlns:a16="http://schemas.microsoft.com/office/drawing/2014/main" val="3710526876"/>
                    </a:ext>
                  </a:extLst>
                </a:gridCol>
                <a:gridCol w="2040466">
                  <a:extLst>
                    <a:ext uri="{9D8B030D-6E8A-4147-A177-3AD203B41FA5}">
                      <a16:colId xmlns:a16="http://schemas.microsoft.com/office/drawing/2014/main" val="3164308072"/>
                    </a:ext>
                  </a:extLst>
                </a:gridCol>
                <a:gridCol w="2065867">
                  <a:extLst>
                    <a:ext uri="{9D8B030D-6E8A-4147-A177-3AD203B41FA5}">
                      <a16:colId xmlns:a16="http://schemas.microsoft.com/office/drawing/2014/main" val="3689140101"/>
                    </a:ext>
                  </a:extLst>
                </a:gridCol>
                <a:gridCol w="2023534">
                  <a:extLst>
                    <a:ext uri="{9D8B030D-6E8A-4147-A177-3AD203B41FA5}">
                      <a16:colId xmlns:a16="http://schemas.microsoft.com/office/drawing/2014/main" val="3155344540"/>
                    </a:ext>
                  </a:extLst>
                </a:gridCol>
                <a:gridCol w="2057399">
                  <a:extLst>
                    <a:ext uri="{9D8B030D-6E8A-4147-A177-3AD203B41FA5}">
                      <a16:colId xmlns:a16="http://schemas.microsoft.com/office/drawing/2014/main" val="3848295127"/>
                    </a:ext>
                  </a:extLst>
                </a:gridCol>
              </a:tblGrid>
              <a:tr h="866552">
                <a:tc>
                  <a:txBody>
                    <a:bodyPr/>
                    <a:lstStyle/>
                    <a:p>
                      <a:pPr algn="ctr">
                        <a:lnSpc>
                          <a:spcPct val="107000"/>
                        </a:lnSpc>
                        <a:spcAft>
                          <a:spcPts val="800"/>
                        </a:spcAft>
                      </a:pPr>
                      <a:r>
                        <a:rPr lang="en-IN" sz="2200" dirty="0">
                          <a:effectLst/>
                        </a:rPr>
                        <a:t> Sl. No.</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Parameters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Units</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 Level 1</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Level 2</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Level 3</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Level 4</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233169"/>
                  </a:ext>
                </a:extLst>
              </a:tr>
              <a:tr h="601994">
                <a:tc>
                  <a:txBody>
                    <a:bodyPr/>
                    <a:lstStyle/>
                    <a:p>
                      <a:pPr algn="ctr">
                        <a:lnSpc>
                          <a:spcPct val="107000"/>
                        </a:lnSpc>
                        <a:spcAft>
                          <a:spcPts val="800"/>
                        </a:spcAft>
                      </a:pPr>
                      <a:r>
                        <a:rPr lang="en-IN" sz="2200">
                          <a:effectLst/>
                        </a:rPr>
                        <a:t>A</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Layer Thickness </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mm</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0.15</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0.2</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0.25</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0.3</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1284180"/>
                  </a:ext>
                </a:extLst>
              </a:tr>
              <a:tr h="572935">
                <a:tc>
                  <a:txBody>
                    <a:bodyPr/>
                    <a:lstStyle/>
                    <a:p>
                      <a:pPr algn="ctr">
                        <a:lnSpc>
                          <a:spcPct val="107000"/>
                        </a:lnSpc>
                        <a:spcAft>
                          <a:spcPts val="800"/>
                        </a:spcAft>
                      </a:pPr>
                      <a:r>
                        <a:rPr lang="en-IN" sz="2200" dirty="0">
                          <a:effectLst/>
                        </a:rPr>
                        <a:t>B</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Printing speed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mm/s</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30</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40</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50</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60</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3518786"/>
                  </a:ext>
                </a:extLst>
              </a:tr>
              <a:tr h="512169">
                <a:tc>
                  <a:txBody>
                    <a:bodyPr/>
                    <a:lstStyle/>
                    <a:p>
                      <a:pPr algn="ctr">
                        <a:lnSpc>
                          <a:spcPct val="107000"/>
                        </a:lnSpc>
                        <a:spcAft>
                          <a:spcPts val="800"/>
                        </a:spcAft>
                      </a:pPr>
                      <a:r>
                        <a:rPr lang="en-IN" sz="2200" dirty="0">
                          <a:effectLst/>
                        </a:rPr>
                        <a:t>C</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Infill density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15</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30</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45</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a:effectLst/>
                        </a:rPr>
                        <a:t>60</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0397137"/>
                  </a:ext>
                </a:extLst>
              </a:tr>
              <a:tr h="2112934">
                <a:tc>
                  <a:txBody>
                    <a:bodyPr/>
                    <a:lstStyle/>
                    <a:p>
                      <a:pPr algn="ctr">
                        <a:lnSpc>
                          <a:spcPct val="107000"/>
                        </a:lnSpc>
                        <a:spcAft>
                          <a:spcPts val="800"/>
                        </a:spcAft>
                      </a:pPr>
                      <a:r>
                        <a:rPr lang="en-IN" sz="2200">
                          <a:effectLst/>
                        </a:rPr>
                        <a:t>D</a:t>
                      </a:r>
                      <a:endParaRPr lang="en-IN"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Infill Pattern</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Gyroid</a:t>
                      </a:r>
                    </a:p>
                    <a:p>
                      <a:pPr algn="ctr">
                        <a:lnSpc>
                          <a:spcPct val="107000"/>
                        </a:lnSpc>
                        <a:spcAft>
                          <a:spcPts val="800"/>
                        </a:spcAft>
                      </a:pPr>
                      <a:endParaRPr lang="en-IN" sz="2200" dirty="0">
                        <a:effectLst/>
                      </a:endParaRPr>
                    </a:p>
                    <a:p>
                      <a:pPr algn="ctr">
                        <a:lnSpc>
                          <a:spcPct val="107000"/>
                        </a:lnSpc>
                        <a:spcAft>
                          <a:spcPts val="800"/>
                        </a:spcAft>
                      </a:pPr>
                      <a:endParaRPr lang="en-IN" sz="2200" dirty="0">
                        <a:effectLst/>
                      </a:endParaRPr>
                    </a:p>
                    <a:p>
                      <a:pPr algn="ctr">
                        <a:lnSpc>
                          <a:spcPct val="107000"/>
                        </a:lnSpc>
                        <a:spcAft>
                          <a:spcPts val="800"/>
                        </a:spcAft>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latin typeface="Calibri" panose="020F0502020204030204" pitchFamily="34" charset="0"/>
                          <a:ea typeface="Calibri" panose="020F0502020204030204" pitchFamily="34" charset="0"/>
                          <a:cs typeface="Times New Roman" panose="02020603050405020304" pitchFamily="18" charset="0"/>
                        </a:rPr>
                        <a:t>Line</a:t>
                      </a: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2200" dirty="0">
                          <a:effectLst/>
                        </a:rPr>
                        <a:t>Support Cube</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200" dirty="0">
                          <a:effectLst/>
                        </a:rPr>
                        <a:t>Honeycomb</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5009833"/>
                  </a:ext>
                </a:extLst>
              </a:tr>
            </a:tbl>
          </a:graphicData>
        </a:graphic>
      </p:graphicFrame>
      <p:pic>
        <p:nvPicPr>
          <p:cNvPr id="8" name="Picture 7">
            <a:extLst>
              <a:ext uri="{FF2B5EF4-FFF2-40B4-BE49-F238E27FC236}">
                <a16:creationId xmlns:a16="http://schemas.microsoft.com/office/drawing/2014/main" id="{AB4F46AD-29F6-06F6-D9D4-8BBF883B3E1D}"/>
              </a:ext>
            </a:extLst>
          </p:cNvPr>
          <p:cNvPicPr>
            <a:picLocks noChangeAspect="1"/>
          </p:cNvPicPr>
          <p:nvPr/>
        </p:nvPicPr>
        <p:blipFill rotWithShape="1">
          <a:blip r:embed="rId2">
            <a:extLst>
              <a:ext uri="{28A0092B-C50C-407E-A947-70E740481C1C}">
                <a14:useLocalDpi xmlns:a14="http://schemas.microsoft.com/office/drawing/2010/main" val="0"/>
              </a:ext>
            </a:extLst>
          </a:blip>
          <a:srcRect l="11261" t="10617" r="12769" b="9456"/>
          <a:stretch/>
        </p:blipFill>
        <p:spPr>
          <a:xfrm>
            <a:off x="10222707" y="4237302"/>
            <a:ext cx="1880945" cy="1510834"/>
          </a:xfrm>
          <a:prstGeom prst="rect">
            <a:avLst/>
          </a:prstGeom>
        </p:spPr>
      </p:pic>
      <p:pic>
        <p:nvPicPr>
          <p:cNvPr id="10" name="Picture 9">
            <a:extLst>
              <a:ext uri="{FF2B5EF4-FFF2-40B4-BE49-F238E27FC236}">
                <a16:creationId xmlns:a16="http://schemas.microsoft.com/office/drawing/2014/main" id="{66F7C50F-C6BF-0AE6-CA2E-F1D50520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675" y="4237300"/>
            <a:ext cx="1899342" cy="1569421"/>
          </a:xfrm>
          <a:prstGeom prst="rect">
            <a:avLst/>
          </a:prstGeom>
        </p:spPr>
      </p:pic>
      <p:pic>
        <p:nvPicPr>
          <p:cNvPr id="12" name="Picture 11">
            <a:extLst>
              <a:ext uri="{FF2B5EF4-FFF2-40B4-BE49-F238E27FC236}">
                <a16:creationId xmlns:a16="http://schemas.microsoft.com/office/drawing/2014/main" id="{471F4A13-BDE2-D864-5252-6EB1F4DBF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889" y="4237299"/>
            <a:ext cx="1880945" cy="1569421"/>
          </a:xfrm>
          <a:prstGeom prst="rect">
            <a:avLst/>
          </a:prstGeom>
        </p:spPr>
      </p:pic>
      <p:pic>
        <p:nvPicPr>
          <p:cNvPr id="14" name="Picture 13">
            <a:extLst>
              <a:ext uri="{FF2B5EF4-FFF2-40B4-BE49-F238E27FC236}">
                <a16:creationId xmlns:a16="http://schemas.microsoft.com/office/drawing/2014/main" id="{CA9692C0-F379-44A4-4294-778141A8E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2455" y="4237302"/>
            <a:ext cx="1892538" cy="1569421"/>
          </a:xfrm>
          <a:prstGeom prst="rect">
            <a:avLst/>
          </a:prstGeom>
        </p:spPr>
      </p:pic>
    </p:spTree>
    <p:extLst>
      <p:ext uri="{BB962C8B-B14F-4D97-AF65-F5344CB8AC3E}">
        <p14:creationId xmlns:p14="http://schemas.microsoft.com/office/powerpoint/2010/main" val="3112561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24AF7-7D1C-64AB-E42E-55951442375D}"/>
              </a:ext>
            </a:extLst>
          </p:cNvPr>
          <p:cNvSpPr>
            <a:spLocks noGrp="1"/>
          </p:cNvSpPr>
          <p:nvPr>
            <p:ph type="title"/>
          </p:nvPr>
        </p:nvSpPr>
        <p:spPr>
          <a:xfrm>
            <a:off x="310299" y="138881"/>
            <a:ext cx="10515600" cy="1325563"/>
          </a:xfrm>
        </p:spPr>
        <p:txBody>
          <a:bodyPr>
            <a:normAutofit/>
          </a:bodyPr>
          <a:lstStyle/>
          <a:p>
            <a:r>
              <a:rPr lang="en-IN" sz="4000" b="1" u="sng" dirty="0">
                <a:effectLst>
                  <a:outerShdw blurRad="38100" dist="38100" dir="2700000" algn="tl">
                    <a:srgbClr val="000000">
                      <a:alpha val="43137"/>
                    </a:srgbClr>
                  </a:outerShdw>
                </a:effectLst>
              </a:rPr>
              <a:t>MODELING</a:t>
            </a:r>
          </a:p>
        </p:txBody>
      </p:sp>
      <p:graphicFrame>
        <p:nvGraphicFramePr>
          <p:cNvPr id="4" name="Table 3">
            <a:extLst>
              <a:ext uri="{FF2B5EF4-FFF2-40B4-BE49-F238E27FC236}">
                <a16:creationId xmlns:a16="http://schemas.microsoft.com/office/drawing/2014/main" id="{1E55CA3F-011F-AEC6-8E17-7037BA560A9A}"/>
              </a:ext>
            </a:extLst>
          </p:cNvPr>
          <p:cNvGraphicFramePr>
            <a:graphicFrameLocks noGrp="1"/>
          </p:cNvGraphicFramePr>
          <p:nvPr>
            <p:extLst>
              <p:ext uri="{D42A27DB-BD31-4B8C-83A1-F6EECF244321}">
                <p14:modId xmlns:p14="http://schemas.microsoft.com/office/powerpoint/2010/main" val="2888779529"/>
              </p:ext>
            </p:extLst>
          </p:nvPr>
        </p:nvGraphicFramePr>
        <p:xfrm>
          <a:off x="7609229" y="388815"/>
          <a:ext cx="3733802" cy="945418"/>
        </p:xfrm>
        <a:graphic>
          <a:graphicData uri="http://schemas.openxmlformats.org/drawingml/2006/table">
            <a:tbl>
              <a:tblPr firstRow="1" bandRow="1">
                <a:tableStyleId>{7E9639D4-E3E2-4D34-9284-5A2195B3D0D7}</a:tableStyleId>
              </a:tblPr>
              <a:tblGrid>
                <a:gridCol w="1866901">
                  <a:extLst>
                    <a:ext uri="{9D8B030D-6E8A-4147-A177-3AD203B41FA5}">
                      <a16:colId xmlns:a16="http://schemas.microsoft.com/office/drawing/2014/main" val="3032212891"/>
                    </a:ext>
                  </a:extLst>
                </a:gridCol>
                <a:gridCol w="1866901">
                  <a:extLst>
                    <a:ext uri="{9D8B030D-6E8A-4147-A177-3AD203B41FA5}">
                      <a16:colId xmlns:a16="http://schemas.microsoft.com/office/drawing/2014/main" val="4077424244"/>
                    </a:ext>
                  </a:extLst>
                </a:gridCol>
              </a:tblGrid>
              <a:tr h="472709">
                <a:tc>
                  <a:txBody>
                    <a:bodyPr/>
                    <a:lstStyle/>
                    <a:p>
                      <a:r>
                        <a:rPr lang="en-IN" b="1" dirty="0"/>
                        <a:t>Test Method </a:t>
                      </a:r>
                    </a:p>
                  </a:txBody>
                  <a:tcPr/>
                </a:tc>
                <a:tc>
                  <a:txBody>
                    <a:bodyPr/>
                    <a:lstStyle/>
                    <a:p>
                      <a:r>
                        <a:rPr lang="en-IN" b="1" dirty="0"/>
                        <a:t>Method number </a:t>
                      </a:r>
                    </a:p>
                  </a:txBody>
                  <a:tcPr/>
                </a:tc>
                <a:extLst>
                  <a:ext uri="{0D108BD9-81ED-4DB2-BD59-A6C34878D82A}">
                    <a16:rowId xmlns:a16="http://schemas.microsoft.com/office/drawing/2014/main" val="3295470931"/>
                  </a:ext>
                </a:extLst>
              </a:tr>
              <a:tr h="472709">
                <a:tc>
                  <a:txBody>
                    <a:bodyPr/>
                    <a:lstStyle/>
                    <a:p>
                      <a:r>
                        <a:rPr lang="en-IN" dirty="0">
                          <a:latin typeface="Arial Narrow" panose="020B0606020202030204" pitchFamily="34" charset="0"/>
                        </a:rPr>
                        <a:t>Tensile test </a:t>
                      </a:r>
                    </a:p>
                  </a:txBody>
                  <a:tcPr/>
                </a:tc>
                <a:tc>
                  <a:txBody>
                    <a:bodyPr/>
                    <a:lstStyle/>
                    <a:p>
                      <a:r>
                        <a:rPr lang="en-US" sz="1800" kern="1200" dirty="0">
                          <a:solidFill>
                            <a:schemeClr val="tx1"/>
                          </a:solidFill>
                          <a:effectLst/>
                          <a:latin typeface="Arial Narrow" panose="020B0606020202030204" pitchFamily="34" charset="0"/>
                        </a:rPr>
                        <a:t>ASTM D638</a:t>
                      </a:r>
                      <a:endParaRPr lang="en-IN" dirty="0">
                        <a:latin typeface="Arial Narrow" panose="020B0606020202030204" pitchFamily="34" charset="0"/>
                      </a:endParaRPr>
                    </a:p>
                  </a:txBody>
                  <a:tcPr/>
                </a:tc>
                <a:extLst>
                  <a:ext uri="{0D108BD9-81ED-4DB2-BD59-A6C34878D82A}">
                    <a16:rowId xmlns:a16="http://schemas.microsoft.com/office/drawing/2014/main" val="3622958345"/>
                  </a:ext>
                </a:extLst>
              </a:tr>
            </a:tbl>
          </a:graphicData>
        </a:graphic>
      </p:graphicFrame>
      <p:sp>
        <p:nvSpPr>
          <p:cNvPr id="5" name="TextBox 4"/>
          <p:cNvSpPr txBox="1"/>
          <p:nvPr/>
        </p:nvSpPr>
        <p:spPr>
          <a:xfrm>
            <a:off x="394222" y="1488506"/>
            <a:ext cx="3360482" cy="430887"/>
          </a:xfrm>
          <a:prstGeom prst="rect">
            <a:avLst/>
          </a:prstGeom>
          <a:noFill/>
        </p:spPr>
        <p:txBody>
          <a:bodyPr wrap="square" rtlCol="0">
            <a:spAutoFit/>
          </a:bodyPr>
          <a:lstStyle/>
          <a:p>
            <a:pPr marL="342900" indent="-342900">
              <a:buFont typeface="Wingdings" panose="05000000000000000000" pitchFamily="2" charset="2"/>
              <a:buChar char="Ø"/>
            </a:pPr>
            <a:r>
              <a:rPr lang="en-IN" sz="2200" b="1" dirty="0"/>
              <a:t>Tensile Test Specimen</a:t>
            </a:r>
          </a:p>
        </p:txBody>
      </p:sp>
      <p:pic>
        <p:nvPicPr>
          <p:cNvPr id="11" name="Picture 10">
            <a:extLst>
              <a:ext uri="{FF2B5EF4-FFF2-40B4-BE49-F238E27FC236}">
                <a16:creationId xmlns:a16="http://schemas.microsoft.com/office/drawing/2014/main" id="{9051A70D-DD37-B5FC-8BD9-2C160816FEF7}"/>
              </a:ext>
            </a:extLst>
          </p:cNvPr>
          <p:cNvPicPr>
            <a:picLocks noChangeAspect="1"/>
          </p:cNvPicPr>
          <p:nvPr/>
        </p:nvPicPr>
        <p:blipFill rotWithShape="1">
          <a:blip r:embed="rId2">
            <a:extLst>
              <a:ext uri="{28A0092B-C50C-407E-A947-70E740481C1C}">
                <a14:useLocalDpi xmlns:a14="http://schemas.microsoft.com/office/drawing/2010/main" val="0"/>
              </a:ext>
            </a:extLst>
          </a:blip>
          <a:srcRect l="8334" t="7577" r="5641" b="28254"/>
          <a:stretch/>
        </p:blipFill>
        <p:spPr>
          <a:xfrm>
            <a:off x="255791" y="2121694"/>
            <a:ext cx="5251732" cy="1940296"/>
          </a:xfrm>
          <a:prstGeom prst="rect">
            <a:avLst/>
          </a:prstGeom>
        </p:spPr>
      </p:pic>
      <p:graphicFrame>
        <p:nvGraphicFramePr>
          <p:cNvPr id="12" name="Table 11">
            <a:extLst>
              <a:ext uri="{FF2B5EF4-FFF2-40B4-BE49-F238E27FC236}">
                <a16:creationId xmlns:a16="http://schemas.microsoft.com/office/drawing/2014/main" id="{63F110A5-DD05-553B-2828-ED74D0CFAB5A}"/>
              </a:ext>
            </a:extLst>
          </p:cNvPr>
          <p:cNvGraphicFramePr>
            <a:graphicFrameLocks noGrp="1"/>
          </p:cNvGraphicFramePr>
          <p:nvPr>
            <p:extLst>
              <p:ext uri="{D42A27DB-BD31-4B8C-83A1-F6EECF244321}">
                <p14:modId xmlns:p14="http://schemas.microsoft.com/office/powerpoint/2010/main" val="2688072273"/>
              </p:ext>
            </p:extLst>
          </p:nvPr>
        </p:nvGraphicFramePr>
        <p:xfrm>
          <a:off x="5583504" y="1488505"/>
          <a:ext cx="6352705" cy="5188697"/>
        </p:xfrm>
        <a:graphic>
          <a:graphicData uri="http://schemas.openxmlformats.org/drawingml/2006/table">
            <a:tbl>
              <a:tblPr firstRow="1" firstCol="1" bandRow="1">
                <a:tableStyleId>{B301B821-A1FF-4177-AEE7-76D212191A09}</a:tableStyleId>
              </a:tblPr>
              <a:tblGrid>
                <a:gridCol w="1270400">
                  <a:extLst>
                    <a:ext uri="{9D8B030D-6E8A-4147-A177-3AD203B41FA5}">
                      <a16:colId xmlns:a16="http://schemas.microsoft.com/office/drawing/2014/main" val="4169824098"/>
                    </a:ext>
                  </a:extLst>
                </a:gridCol>
                <a:gridCol w="1270400">
                  <a:extLst>
                    <a:ext uri="{9D8B030D-6E8A-4147-A177-3AD203B41FA5}">
                      <a16:colId xmlns:a16="http://schemas.microsoft.com/office/drawing/2014/main" val="3542040899"/>
                    </a:ext>
                  </a:extLst>
                </a:gridCol>
                <a:gridCol w="1270400">
                  <a:extLst>
                    <a:ext uri="{9D8B030D-6E8A-4147-A177-3AD203B41FA5}">
                      <a16:colId xmlns:a16="http://schemas.microsoft.com/office/drawing/2014/main" val="1718752375"/>
                    </a:ext>
                  </a:extLst>
                </a:gridCol>
                <a:gridCol w="1270400">
                  <a:extLst>
                    <a:ext uri="{9D8B030D-6E8A-4147-A177-3AD203B41FA5}">
                      <a16:colId xmlns:a16="http://schemas.microsoft.com/office/drawing/2014/main" val="1022346348"/>
                    </a:ext>
                  </a:extLst>
                </a:gridCol>
                <a:gridCol w="1271105">
                  <a:extLst>
                    <a:ext uri="{9D8B030D-6E8A-4147-A177-3AD203B41FA5}">
                      <a16:colId xmlns:a16="http://schemas.microsoft.com/office/drawing/2014/main" val="1539181442"/>
                    </a:ext>
                  </a:extLst>
                </a:gridCol>
              </a:tblGrid>
              <a:tr h="577200">
                <a:tc>
                  <a:txBody>
                    <a:bodyPr/>
                    <a:lstStyle/>
                    <a:p>
                      <a:pPr algn="ctr">
                        <a:lnSpc>
                          <a:spcPct val="107000"/>
                        </a:lnSpc>
                        <a:spcAft>
                          <a:spcPts val="800"/>
                        </a:spcAft>
                      </a:pPr>
                      <a:r>
                        <a:rPr lang="en-IN" sz="1800" dirty="0">
                          <a:effectLst/>
                        </a:rPr>
                        <a:t>Sl. </a:t>
                      </a:r>
                    </a:p>
                    <a:p>
                      <a:pPr algn="ctr">
                        <a:lnSpc>
                          <a:spcPct val="107000"/>
                        </a:lnSpc>
                        <a:spcAft>
                          <a:spcPts val="800"/>
                        </a:spcAft>
                      </a:pPr>
                      <a:r>
                        <a:rPr lang="en-IN" sz="1800" dirty="0">
                          <a:effectLst/>
                        </a:rPr>
                        <a:t>No.</a:t>
                      </a:r>
                    </a:p>
                  </a:txBody>
                  <a:tcPr marL="68580" marR="68580" marT="0" marB="0"/>
                </a:tc>
                <a:tc>
                  <a:txBody>
                    <a:bodyPr/>
                    <a:lstStyle/>
                    <a:p>
                      <a:pPr algn="ctr">
                        <a:lnSpc>
                          <a:spcPct val="107000"/>
                        </a:lnSpc>
                        <a:spcAft>
                          <a:spcPts val="800"/>
                        </a:spcAft>
                      </a:pPr>
                      <a:r>
                        <a:rPr lang="en-IN" sz="1800" dirty="0">
                          <a:effectLst/>
                        </a:rPr>
                        <a:t>Layer Thickness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Printing Speed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Density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179085"/>
                  </a:ext>
                </a:extLst>
              </a:tr>
              <a:tr h="282070">
                <a:tc>
                  <a:txBody>
                    <a:bodyPr/>
                    <a:lstStyle/>
                    <a:p>
                      <a:pPr algn="ctr">
                        <a:lnSpc>
                          <a:spcPct val="107000"/>
                        </a:lnSpc>
                        <a:spcAft>
                          <a:spcPts val="800"/>
                        </a:spcAft>
                      </a:pPr>
                      <a:r>
                        <a:rPr lang="en-IN" sz="1800">
                          <a:effectLst/>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768967"/>
                  </a:ext>
                </a:extLst>
              </a:tr>
              <a:tr h="282070">
                <a:tc>
                  <a:txBody>
                    <a:bodyPr/>
                    <a:lstStyle/>
                    <a:p>
                      <a:pPr algn="ctr">
                        <a:lnSpc>
                          <a:spcPct val="107000"/>
                        </a:lnSpc>
                        <a:spcAft>
                          <a:spcPts val="800"/>
                        </a:spcAft>
                      </a:pPr>
                      <a:r>
                        <a:rPr lang="en-IN" sz="1800">
                          <a:effectLst/>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210287"/>
                  </a:ext>
                </a:extLst>
              </a:tr>
              <a:tr h="282070">
                <a:tc>
                  <a:txBody>
                    <a:bodyPr/>
                    <a:lstStyle/>
                    <a:p>
                      <a:pPr algn="ctr">
                        <a:lnSpc>
                          <a:spcPct val="107000"/>
                        </a:lnSpc>
                        <a:spcAft>
                          <a:spcPts val="80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1589288"/>
                  </a:ext>
                </a:extLst>
              </a:tr>
              <a:tr h="282070">
                <a:tc>
                  <a:txBody>
                    <a:bodyPr/>
                    <a:lstStyle/>
                    <a:p>
                      <a:pPr algn="ctr">
                        <a:lnSpc>
                          <a:spcPct val="107000"/>
                        </a:lnSpc>
                        <a:spcAft>
                          <a:spcPts val="800"/>
                        </a:spcAft>
                      </a:pPr>
                      <a:r>
                        <a:rPr lang="en-IN" sz="1800">
                          <a:effectLst/>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606681"/>
                  </a:ext>
                </a:extLst>
              </a:tr>
              <a:tr h="282070">
                <a:tc>
                  <a:txBody>
                    <a:bodyPr/>
                    <a:lstStyle/>
                    <a:p>
                      <a:pPr algn="ctr">
                        <a:lnSpc>
                          <a:spcPct val="107000"/>
                        </a:lnSpc>
                        <a:spcAft>
                          <a:spcPts val="800"/>
                        </a:spcAft>
                      </a:pPr>
                      <a:r>
                        <a:rPr lang="en-IN" sz="1800">
                          <a:effectLst/>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702639"/>
                  </a:ext>
                </a:extLst>
              </a:tr>
              <a:tr h="282070">
                <a:tc>
                  <a:txBody>
                    <a:bodyPr/>
                    <a:lstStyle/>
                    <a:p>
                      <a:pPr algn="ctr">
                        <a:lnSpc>
                          <a:spcPct val="107000"/>
                        </a:lnSpc>
                        <a:spcAft>
                          <a:spcPts val="800"/>
                        </a:spcAft>
                      </a:pPr>
                      <a:r>
                        <a:rPr lang="en-IN" sz="1800">
                          <a:effectLst/>
                        </a:rPr>
                        <a:t>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716831"/>
                  </a:ext>
                </a:extLst>
              </a:tr>
              <a:tr h="282070">
                <a:tc>
                  <a:txBody>
                    <a:bodyPr/>
                    <a:lstStyle/>
                    <a:p>
                      <a:pPr algn="ctr">
                        <a:lnSpc>
                          <a:spcPct val="107000"/>
                        </a:lnSpc>
                        <a:spcAft>
                          <a:spcPts val="800"/>
                        </a:spcAft>
                      </a:pPr>
                      <a:r>
                        <a:rPr lang="en-IN" sz="1800">
                          <a:effectLst/>
                        </a:rPr>
                        <a:t>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0773356"/>
                  </a:ext>
                </a:extLst>
              </a:tr>
              <a:tr h="282070">
                <a:tc>
                  <a:txBody>
                    <a:bodyPr/>
                    <a:lstStyle/>
                    <a:p>
                      <a:pPr algn="ctr">
                        <a:lnSpc>
                          <a:spcPct val="107000"/>
                        </a:lnSpc>
                        <a:spcAft>
                          <a:spcPts val="800"/>
                        </a:spcAft>
                      </a:pPr>
                      <a:r>
                        <a:rPr lang="en-IN" sz="1800">
                          <a:effectLst/>
                        </a:rPr>
                        <a:t>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6277623"/>
                  </a:ext>
                </a:extLst>
              </a:tr>
              <a:tr h="282070">
                <a:tc>
                  <a:txBody>
                    <a:bodyPr/>
                    <a:lstStyle/>
                    <a:p>
                      <a:pPr algn="ctr">
                        <a:lnSpc>
                          <a:spcPct val="107000"/>
                        </a:lnSpc>
                        <a:spcAft>
                          <a:spcPts val="800"/>
                        </a:spcAft>
                      </a:pPr>
                      <a:r>
                        <a:rPr lang="en-IN" sz="1800">
                          <a:effectLst/>
                        </a:rPr>
                        <a:t>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974002"/>
                  </a:ext>
                </a:extLst>
              </a:tr>
              <a:tr h="282070">
                <a:tc>
                  <a:txBody>
                    <a:bodyPr/>
                    <a:lstStyle/>
                    <a:p>
                      <a:pPr algn="ctr">
                        <a:lnSpc>
                          <a:spcPct val="107000"/>
                        </a:lnSpc>
                        <a:spcAft>
                          <a:spcPts val="800"/>
                        </a:spcAft>
                      </a:pPr>
                      <a:r>
                        <a:rPr lang="en-IN" sz="1800">
                          <a:effectLst/>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8305909"/>
                  </a:ext>
                </a:extLst>
              </a:tr>
              <a:tr h="282070">
                <a:tc>
                  <a:txBody>
                    <a:bodyPr/>
                    <a:lstStyle/>
                    <a:p>
                      <a:pPr algn="ctr">
                        <a:lnSpc>
                          <a:spcPct val="107000"/>
                        </a:lnSpc>
                        <a:spcAft>
                          <a:spcPts val="800"/>
                        </a:spcAft>
                      </a:pPr>
                      <a:r>
                        <a:rPr lang="en-IN" sz="1800">
                          <a:effectLst/>
                        </a:rPr>
                        <a:t>11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8570944"/>
                  </a:ext>
                </a:extLst>
              </a:tr>
              <a:tr h="282070">
                <a:tc>
                  <a:txBody>
                    <a:bodyPr/>
                    <a:lstStyle/>
                    <a:p>
                      <a:pPr algn="ctr">
                        <a:lnSpc>
                          <a:spcPct val="107000"/>
                        </a:lnSpc>
                        <a:spcAft>
                          <a:spcPts val="800"/>
                        </a:spcAft>
                      </a:pPr>
                      <a:r>
                        <a:rPr lang="en-IN" sz="1800">
                          <a:effectLst/>
                        </a:rPr>
                        <a:t>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9317076"/>
                  </a:ext>
                </a:extLst>
              </a:tr>
              <a:tr h="282070">
                <a:tc>
                  <a:txBody>
                    <a:bodyPr/>
                    <a:lstStyle/>
                    <a:p>
                      <a:pPr algn="ctr">
                        <a:lnSpc>
                          <a:spcPct val="107000"/>
                        </a:lnSpc>
                        <a:spcAft>
                          <a:spcPts val="800"/>
                        </a:spcAft>
                      </a:pPr>
                      <a:r>
                        <a:rPr lang="en-IN" sz="1800">
                          <a:effectLst/>
                        </a:rPr>
                        <a:t>13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676153"/>
                  </a:ext>
                </a:extLst>
              </a:tr>
              <a:tr h="282070">
                <a:tc>
                  <a:txBody>
                    <a:bodyPr/>
                    <a:lstStyle/>
                    <a:p>
                      <a:pPr algn="ctr">
                        <a:lnSpc>
                          <a:spcPct val="107000"/>
                        </a:lnSpc>
                        <a:spcAft>
                          <a:spcPts val="800"/>
                        </a:spcAft>
                      </a:pPr>
                      <a:r>
                        <a:rPr lang="en-IN" sz="1800">
                          <a:effectLst/>
                        </a:rPr>
                        <a:t>14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286318"/>
                  </a:ext>
                </a:extLst>
              </a:tr>
              <a:tr h="282070">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444"/>
                  </a:ext>
                </a:extLst>
              </a:tr>
              <a:tr h="282070">
                <a:tc>
                  <a:txBody>
                    <a:bodyPr/>
                    <a:lstStyle/>
                    <a:p>
                      <a:pPr algn="ctr">
                        <a:lnSpc>
                          <a:spcPct val="107000"/>
                        </a:lnSpc>
                        <a:spcAft>
                          <a:spcPts val="800"/>
                        </a:spcAft>
                      </a:pPr>
                      <a:r>
                        <a:rPr lang="en-IN" sz="1800">
                          <a:effectLst/>
                        </a:rPr>
                        <a:t>16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523921"/>
                  </a:ext>
                </a:extLst>
              </a:tr>
            </a:tbl>
          </a:graphicData>
        </a:graphic>
      </p:graphicFrame>
      <p:pic>
        <p:nvPicPr>
          <p:cNvPr id="6" name="Picture 5">
            <a:extLst>
              <a:ext uri="{FF2B5EF4-FFF2-40B4-BE49-F238E27FC236}">
                <a16:creationId xmlns:a16="http://schemas.microsoft.com/office/drawing/2014/main" id="{2FD598D5-12A5-CE31-20C9-900586E22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7" y="4061990"/>
            <a:ext cx="5422276" cy="2378272"/>
          </a:xfrm>
          <a:prstGeom prst="rect">
            <a:avLst/>
          </a:prstGeom>
        </p:spPr>
      </p:pic>
    </p:spTree>
    <p:extLst>
      <p:ext uri="{BB962C8B-B14F-4D97-AF65-F5344CB8AC3E}">
        <p14:creationId xmlns:p14="http://schemas.microsoft.com/office/powerpoint/2010/main" val="374424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58EC0-646F-D00C-5BAF-F7232FE80C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0665" y="163883"/>
            <a:ext cx="4950769" cy="2784862"/>
          </a:xfrm>
          <a:prstGeom prst="rect">
            <a:avLst/>
          </a:prstGeom>
          <a:noFill/>
          <a:ln>
            <a:noFill/>
          </a:ln>
        </p:spPr>
      </p:pic>
      <p:pic>
        <p:nvPicPr>
          <p:cNvPr id="5" name="WhatsApp Video 2024-03-18 at 19.12.12_0203cb4d">
            <a:hlinkClick r:id="" action="ppaction://media"/>
            <a:extLst>
              <a:ext uri="{FF2B5EF4-FFF2-40B4-BE49-F238E27FC236}">
                <a16:creationId xmlns:a16="http://schemas.microsoft.com/office/drawing/2014/main" id="{46CA9AEB-85CC-4154-2D80-464636D0B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6457" y="3053844"/>
            <a:ext cx="5566172" cy="3498786"/>
          </a:xfrm>
          <a:prstGeom prst="rect">
            <a:avLst/>
          </a:prstGeom>
        </p:spPr>
      </p:pic>
      <p:pic>
        <p:nvPicPr>
          <p:cNvPr id="6" name="Picture 5">
            <a:extLst>
              <a:ext uri="{FF2B5EF4-FFF2-40B4-BE49-F238E27FC236}">
                <a16:creationId xmlns:a16="http://schemas.microsoft.com/office/drawing/2014/main" id="{B45FF988-75D9-380F-916B-06A00D895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71" y="1076241"/>
            <a:ext cx="6319887" cy="4609415"/>
          </a:xfrm>
          <a:prstGeom prst="rect">
            <a:avLst/>
          </a:prstGeom>
        </p:spPr>
      </p:pic>
    </p:spTree>
    <p:extLst>
      <p:ext uri="{BB962C8B-B14F-4D97-AF65-F5344CB8AC3E}">
        <p14:creationId xmlns:p14="http://schemas.microsoft.com/office/powerpoint/2010/main" val="176394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C916B5-4076-6271-7528-5AA672C83335}"/>
              </a:ext>
            </a:extLst>
          </p:cNvPr>
          <p:cNvSpPr txBox="1"/>
          <p:nvPr/>
        </p:nvSpPr>
        <p:spPr>
          <a:xfrm>
            <a:off x="300183" y="388815"/>
            <a:ext cx="3163207" cy="430887"/>
          </a:xfrm>
          <a:prstGeom prst="rect">
            <a:avLst/>
          </a:prstGeom>
          <a:noFill/>
        </p:spPr>
        <p:txBody>
          <a:bodyPr wrap="square">
            <a:spAutoFit/>
          </a:bodyPr>
          <a:lstStyle/>
          <a:p>
            <a:pPr marL="342900" indent="-342900">
              <a:buFont typeface="Wingdings" panose="05000000000000000000" pitchFamily="2" charset="2"/>
              <a:buChar char="Ø"/>
            </a:pPr>
            <a:r>
              <a:rPr lang="en-IN" sz="2200" b="1" dirty="0"/>
              <a:t>Flexural Test Specimen</a:t>
            </a:r>
          </a:p>
        </p:txBody>
      </p:sp>
      <p:pic>
        <p:nvPicPr>
          <p:cNvPr id="4" name="Picture 3">
            <a:extLst>
              <a:ext uri="{FF2B5EF4-FFF2-40B4-BE49-F238E27FC236}">
                <a16:creationId xmlns:a16="http://schemas.microsoft.com/office/drawing/2014/main" id="{3DC352AD-82F4-AAA5-EE0B-FE8327F85D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03" t="9414" r="9734" b="4478"/>
          <a:stretch/>
        </p:blipFill>
        <p:spPr bwMode="auto">
          <a:xfrm>
            <a:off x="148132" y="940699"/>
            <a:ext cx="5388177" cy="2668349"/>
          </a:xfrm>
          <a:prstGeom prst="rect">
            <a:avLst/>
          </a:prstGeom>
          <a:noFill/>
          <a:ln>
            <a:noFill/>
          </a:ln>
        </p:spPr>
      </p:pic>
      <p:graphicFrame>
        <p:nvGraphicFramePr>
          <p:cNvPr id="6" name="Table 5">
            <a:extLst>
              <a:ext uri="{FF2B5EF4-FFF2-40B4-BE49-F238E27FC236}">
                <a16:creationId xmlns:a16="http://schemas.microsoft.com/office/drawing/2014/main" id="{0BEC7BF5-1784-E185-ED2A-915CBFA8AAA5}"/>
              </a:ext>
            </a:extLst>
          </p:cNvPr>
          <p:cNvGraphicFramePr>
            <a:graphicFrameLocks noGrp="1"/>
          </p:cNvGraphicFramePr>
          <p:nvPr>
            <p:extLst>
              <p:ext uri="{D42A27DB-BD31-4B8C-83A1-F6EECF244321}">
                <p14:modId xmlns:p14="http://schemas.microsoft.com/office/powerpoint/2010/main" val="3990614540"/>
              </p:ext>
            </p:extLst>
          </p:nvPr>
        </p:nvGraphicFramePr>
        <p:xfrm>
          <a:off x="7609229" y="388815"/>
          <a:ext cx="3733802" cy="945418"/>
        </p:xfrm>
        <a:graphic>
          <a:graphicData uri="http://schemas.openxmlformats.org/drawingml/2006/table">
            <a:tbl>
              <a:tblPr firstRow="1" bandRow="1">
                <a:tableStyleId>{7E9639D4-E3E2-4D34-9284-5A2195B3D0D7}</a:tableStyleId>
              </a:tblPr>
              <a:tblGrid>
                <a:gridCol w="1866901">
                  <a:extLst>
                    <a:ext uri="{9D8B030D-6E8A-4147-A177-3AD203B41FA5}">
                      <a16:colId xmlns:a16="http://schemas.microsoft.com/office/drawing/2014/main" val="3032212891"/>
                    </a:ext>
                  </a:extLst>
                </a:gridCol>
                <a:gridCol w="1866901">
                  <a:extLst>
                    <a:ext uri="{9D8B030D-6E8A-4147-A177-3AD203B41FA5}">
                      <a16:colId xmlns:a16="http://schemas.microsoft.com/office/drawing/2014/main" val="4077424244"/>
                    </a:ext>
                  </a:extLst>
                </a:gridCol>
              </a:tblGrid>
              <a:tr h="472709">
                <a:tc>
                  <a:txBody>
                    <a:bodyPr/>
                    <a:lstStyle/>
                    <a:p>
                      <a:r>
                        <a:rPr lang="en-IN" b="1" dirty="0"/>
                        <a:t>Test Method </a:t>
                      </a:r>
                    </a:p>
                  </a:txBody>
                  <a:tcPr/>
                </a:tc>
                <a:tc>
                  <a:txBody>
                    <a:bodyPr/>
                    <a:lstStyle/>
                    <a:p>
                      <a:r>
                        <a:rPr lang="en-IN" b="1" dirty="0"/>
                        <a:t>Method number </a:t>
                      </a:r>
                    </a:p>
                  </a:txBody>
                  <a:tcPr/>
                </a:tc>
                <a:extLst>
                  <a:ext uri="{0D108BD9-81ED-4DB2-BD59-A6C34878D82A}">
                    <a16:rowId xmlns:a16="http://schemas.microsoft.com/office/drawing/2014/main" val="3295470931"/>
                  </a:ext>
                </a:extLst>
              </a:tr>
              <a:tr h="472709">
                <a:tc>
                  <a:txBody>
                    <a:bodyPr/>
                    <a:lstStyle/>
                    <a:p>
                      <a:r>
                        <a:rPr lang="en-IN" dirty="0">
                          <a:latin typeface="Arial Narrow" panose="020B0606020202030204" pitchFamily="34" charset="0"/>
                        </a:rPr>
                        <a:t>Flexural test </a:t>
                      </a:r>
                    </a:p>
                  </a:txBody>
                  <a:tcPr/>
                </a:tc>
                <a:tc>
                  <a:txBody>
                    <a:bodyPr/>
                    <a:lstStyle/>
                    <a:p>
                      <a:r>
                        <a:rPr lang="en-US" sz="1800" kern="1200" dirty="0">
                          <a:solidFill>
                            <a:schemeClr val="tx1"/>
                          </a:solidFill>
                          <a:effectLst/>
                          <a:latin typeface="Arial Narrow" panose="020B0606020202030204" pitchFamily="34" charset="0"/>
                        </a:rPr>
                        <a:t>ASTM D7264</a:t>
                      </a:r>
                      <a:endParaRPr lang="en-IN" dirty="0">
                        <a:latin typeface="Arial Narrow" panose="020B0606020202030204" pitchFamily="34" charset="0"/>
                      </a:endParaRPr>
                    </a:p>
                  </a:txBody>
                  <a:tcPr/>
                </a:tc>
                <a:extLst>
                  <a:ext uri="{0D108BD9-81ED-4DB2-BD59-A6C34878D82A}">
                    <a16:rowId xmlns:a16="http://schemas.microsoft.com/office/drawing/2014/main" val="3021244145"/>
                  </a:ext>
                </a:extLst>
              </a:tr>
            </a:tbl>
          </a:graphicData>
        </a:graphic>
      </p:graphicFrame>
      <p:graphicFrame>
        <p:nvGraphicFramePr>
          <p:cNvPr id="2" name="Table 1">
            <a:extLst>
              <a:ext uri="{FF2B5EF4-FFF2-40B4-BE49-F238E27FC236}">
                <a16:creationId xmlns:a16="http://schemas.microsoft.com/office/drawing/2014/main" id="{DD71A270-4CCC-7333-3880-13F72F6295BF}"/>
              </a:ext>
            </a:extLst>
          </p:cNvPr>
          <p:cNvGraphicFramePr>
            <a:graphicFrameLocks noGrp="1"/>
          </p:cNvGraphicFramePr>
          <p:nvPr>
            <p:extLst>
              <p:ext uri="{D42A27DB-BD31-4B8C-83A1-F6EECF244321}">
                <p14:modId xmlns:p14="http://schemas.microsoft.com/office/powerpoint/2010/main" val="748472112"/>
              </p:ext>
            </p:extLst>
          </p:nvPr>
        </p:nvGraphicFramePr>
        <p:xfrm>
          <a:off x="5583504" y="1488505"/>
          <a:ext cx="6352705" cy="5188697"/>
        </p:xfrm>
        <a:graphic>
          <a:graphicData uri="http://schemas.openxmlformats.org/drawingml/2006/table">
            <a:tbl>
              <a:tblPr firstRow="1" firstCol="1" bandRow="1">
                <a:tableStyleId>{B301B821-A1FF-4177-AEE7-76D212191A09}</a:tableStyleId>
              </a:tblPr>
              <a:tblGrid>
                <a:gridCol w="1270400">
                  <a:extLst>
                    <a:ext uri="{9D8B030D-6E8A-4147-A177-3AD203B41FA5}">
                      <a16:colId xmlns:a16="http://schemas.microsoft.com/office/drawing/2014/main" val="4169824098"/>
                    </a:ext>
                  </a:extLst>
                </a:gridCol>
                <a:gridCol w="1270400">
                  <a:extLst>
                    <a:ext uri="{9D8B030D-6E8A-4147-A177-3AD203B41FA5}">
                      <a16:colId xmlns:a16="http://schemas.microsoft.com/office/drawing/2014/main" val="3542040899"/>
                    </a:ext>
                  </a:extLst>
                </a:gridCol>
                <a:gridCol w="1270400">
                  <a:extLst>
                    <a:ext uri="{9D8B030D-6E8A-4147-A177-3AD203B41FA5}">
                      <a16:colId xmlns:a16="http://schemas.microsoft.com/office/drawing/2014/main" val="1718752375"/>
                    </a:ext>
                  </a:extLst>
                </a:gridCol>
                <a:gridCol w="1270400">
                  <a:extLst>
                    <a:ext uri="{9D8B030D-6E8A-4147-A177-3AD203B41FA5}">
                      <a16:colId xmlns:a16="http://schemas.microsoft.com/office/drawing/2014/main" val="1022346348"/>
                    </a:ext>
                  </a:extLst>
                </a:gridCol>
                <a:gridCol w="1271105">
                  <a:extLst>
                    <a:ext uri="{9D8B030D-6E8A-4147-A177-3AD203B41FA5}">
                      <a16:colId xmlns:a16="http://schemas.microsoft.com/office/drawing/2014/main" val="1539181442"/>
                    </a:ext>
                  </a:extLst>
                </a:gridCol>
              </a:tblGrid>
              <a:tr h="577200">
                <a:tc>
                  <a:txBody>
                    <a:bodyPr/>
                    <a:lstStyle/>
                    <a:p>
                      <a:pPr algn="ctr">
                        <a:lnSpc>
                          <a:spcPct val="107000"/>
                        </a:lnSpc>
                        <a:spcAft>
                          <a:spcPts val="800"/>
                        </a:spcAft>
                      </a:pPr>
                      <a:r>
                        <a:rPr lang="en-IN" sz="1800" dirty="0">
                          <a:effectLst/>
                        </a:rPr>
                        <a:t>Sl. </a:t>
                      </a:r>
                    </a:p>
                    <a:p>
                      <a:pPr algn="ctr">
                        <a:lnSpc>
                          <a:spcPct val="107000"/>
                        </a:lnSpc>
                        <a:spcAft>
                          <a:spcPts val="800"/>
                        </a:spcAft>
                      </a:pPr>
                      <a:r>
                        <a:rPr lang="en-IN" sz="1800" dirty="0">
                          <a:effectLst/>
                        </a:rPr>
                        <a:t>No.</a:t>
                      </a:r>
                    </a:p>
                  </a:txBody>
                  <a:tcPr marL="68580" marR="68580" marT="0" marB="0"/>
                </a:tc>
                <a:tc>
                  <a:txBody>
                    <a:bodyPr/>
                    <a:lstStyle/>
                    <a:p>
                      <a:pPr algn="ctr">
                        <a:lnSpc>
                          <a:spcPct val="107000"/>
                        </a:lnSpc>
                        <a:spcAft>
                          <a:spcPts val="800"/>
                        </a:spcAft>
                      </a:pPr>
                      <a:r>
                        <a:rPr lang="en-IN" sz="1800" dirty="0">
                          <a:effectLst/>
                        </a:rPr>
                        <a:t>Layer Thickness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Printing Speed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Density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179085"/>
                  </a:ext>
                </a:extLst>
              </a:tr>
              <a:tr h="282070">
                <a:tc>
                  <a:txBody>
                    <a:bodyPr/>
                    <a:lstStyle/>
                    <a:p>
                      <a:pPr algn="ctr">
                        <a:lnSpc>
                          <a:spcPct val="107000"/>
                        </a:lnSpc>
                        <a:spcAft>
                          <a:spcPts val="800"/>
                        </a:spcAft>
                      </a:pPr>
                      <a:r>
                        <a:rPr lang="en-IN" sz="1800">
                          <a:effectLst/>
                        </a:rPr>
                        <a:t>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768967"/>
                  </a:ext>
                </a:extLst>
              </a:tr>
              <a:tr h="282070">
                <a:tc>
                  <a:txBody>
                    <a:bodyPr/>
                    <a:lstStyle/>
                    <a:p>
                      <a:pPr algn="ctr">
                        <a:lnSpc>
                          <a:spcPct val="107000"/>
                        </a:lnSpc>
                        <a:spcAft>
                          <a:spcPts val="800"/>
                        </a:spcAft>
                      </a:pPr>
                      <a:r>
                        <a:rPr lang="en-IN" sz="1800">
                          <a:effectLst/>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210287"/>
                  </a:ext>
                </a:extLst>
              </a:tr>
              <a:tr h="282070">
                <a:tc>
                  <a:txBody>
                    <a:bodyPr/>
                    <a:lstStyle/>
                    <a:p>
                      <a:pPr algn="ctr">
                        <a:lnSpc>
                          <a:spcPct val="107000"/>
                        </a:lnSpc>
                        <a:spcAft>
                          <a:spcPts val="80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1589288"/>
                  </a:ext>
                </a:extLst>
              </a:tr>
              <a:tr h="282070">
                <a:tc>
                  <a:txBody>
                    <a:bodyPr/>
                    <a:lstStyle/>
                    <a:p>
                      <a:pPr algn="ctr">
                        <a:lnSpc>
                          <a:spcPct val="107000"/>
                        </a:lnSpc>
                        <a:spcAft>
                          <a:spcPts val="800"/>
                        </a:spcAft>
                      </a:pPr>
                      <a:r>
                        <a:rPr lang="en-IN" sz="1800">
                          <a:effectLst/>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606681"/>
                  </a:ext>
                </a:extLst>
              </a:tr>
              <a:tr h="282070">
                <a:tc>
                  <a:txBody>
                    <a:bodyPr/>
                    <a:lstStyle/>
                    <a:p>
                      <a:pPr algn="ctr">
                        <a:lnSpc>
                          <a:spcPct val="107000"/>
                        </a:lnSpc>
                        <a:spcAft>
                          <a:spcPts val="800"/>
                        </a:spcAft>
                      </a:pPr>
                      <a:r>
                        <a:rPr lang="en-IN" sz="1800">
                          <a:effectLst/>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702639"/>
                  </a:ext>
                </a:extLst>
              </a:tr>
              <a:tr h="282070">
                <a:tc>
                  <a:txBody>
                    <a:bodyPr/>
                    <a:lstStyle/>
                    <a:p>
                      <a:pPr algn="ctr">
                        <a:lnSpc>
                          <a:spcPct val="107000"/>
                        </a:lnSpc>
                        <a:spcAft>
                          <a:spcPts val="800"/>
                        </a:spcAft>
                      </a:pPr>
                      <a:r>
                        <a:rPr lang="en-IN" sz="1800">
                          <a:effectLst/>
                        </a:rPr>
                        <a:t>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716831"/>
                  </a:ext>
                </a:extLst>
              </a:tr>
              <a:tr h="282070">
                <a:tc>
                  <a:txBody>
                    <a:bodyPr/>
                    <a:lstStyle/>
                    <a:p>
                      <a:pPr algn="ctr">
                        <a:lnSpc>
                          <a:spcPct val="107000"/>
                        </a:lnSpc>
                        <a:spcAft>
                          <a:spcPts val="800"/>
                        </a:spcAft>
                      </a:pPr>
                      <a:r>
                        <a:rPr lang="en-IN" sz="1800">
                          <a:effectLst/>
                        </a:rPr>
                        <a:t>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0773356"/>
                  </a:ext>
                </a:extLst>
              </a:tr>
              <a:tr h="282070">
                <a:tc>
                  <a:txBody>
                    <a:bodyPr/>
                    <a:lstStyle/>
                    <a:p>
                      <a:pPr algn="ctr">
                        <a:lnSpc>
                          <a:spcPct val="107000"/>
                        </a:lnSpc>
                        <a:spcAft>
                          <a:spcPts val="800"/>
                        </a:spcAft>
                      </a:pPr>
                      <a:r>
                        <a:rPr lang="en-IN" sz="1800">
                          <a:effectLst/>
                        </a:rPr>
                        <a:t>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6277623"/>
                  </a:ext>
                </a:extLst>
              </a:tr>
              <a:tr h="282070">
                <a:tc>
                  <a:txBody>
                    <a:bodyPr/>
                    <a:lstStyle/>
                    <a:p>
                      <a:pPr algn="ctr">
                        <a:lnSpc>
                          <a:spcPct val="107000"/>
                        </a:lnSpc>
                        <a:spcAft>
                          <a:spcPts val="800"/>
                        </a:spcAft>
                      </a:pPr>
                      <a:r>
                        <a:rPr lang="en-IN" sz="1800">
                          <a:effectLst/>
                        </a:rPr>
                        <a:t>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974002"/>
                  </a:ext>
                </a:extLst>
              </a:tr>
              <a:tr h="282070">
                <a:tc>
                  <a:txBody>
                    <a:bodyPr/>
                    <a:lstStyle/>
                    <a:p>
                      <a:pPr algn="ctr">
                        <a:lnSpc>
                          <a:spcPct val="107000"/>
                        </a:lnSpc>
                        <a:spcAft>
                          <a:spcPts val="800"/>
                        </a:spcAft>
                      </a:pPr>
                      <a:r>
                        <a:rPr lang="en-IN" sz="1800">
                          <a:effectLst/>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8305909"/>
                  </a:ext>
                </a:extLst>
              </a:tr>
              <a:tr h="282070">
                <a:tc>
                  <a:txBody>
                    <a:bodyPr/>
                    <a:lstStyle/>
                    <a:p>
                      <a:pPr algn="ctr">
                        <a:lnSpc>
                          <a:spcPct val="107000"/>
                        </a:lnSpc>
                        <a:spcAft>
                          <a:spcPts val="800"/>
                        </a:spcAft>
                      </a:pPr>
                      <a:r>
                        <a:rPr lang="en-IN" sz="1800">
                          <a:effectLst/>
                        </a:rPr>
                        <a:t>11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8570944"/>
                  </a:ext>
                </a:extLst>
              </a:tr>
              <a:tr h="282070">
                <a:tc>
                  <a:txBody>
                    <a:bodyPr/>
                    <a:lstStyle/>
                    <a:p>
                      <a:pPr algn="ctr">
                        <a:lnSpc>
                          <a:spcPct val="107000"/>
                        </a:lnSpc>
                        <a:spcAft>
                          <a:spcPts val="800"/>
                        </a:spcAft>
                      </a:pPr>
                      <a:r>
                        <a:rPr lang="en-IN" sz="1800">
                          <a:effectLst/>
                        </a:rPr>
                        <a:t>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9317076"/>
                  </a:ext>
                </a:extLst>
              </a:tr>
              <a:tr h="282070">
                <a:tc>
                  <a:txBody>
                    <a:bodyPr/>
                    <a:lstStyle/>
                    <a:p>
                      <a:pPr algn="ctr">
                        <a:lnSpc>
                          <a:spcPct val="107000"/>
                        </a:lnSpc>
                        <a:spcAft>
                          <a:spcPts val="800"/>
                        </a:spcAft>
                      </a:pPr>
                      <a:r>
                        <a:rPr lang="en-IN" sz="1800">
                          <a:effectLst/>
                        </a:rPr>
                        <a:t>13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676153"/>
                  </a:ext>
                </a:extLst>
              </a:tr>
              <a:tr h="282070">
                <a:tc>
                  <a:txBody>
                    <a:bodyPr/>
                    <a:lstStyle/>
                    <a:p>
                      <a:pPr algn="ctr">
                        <a:lnSpc>
                          <a:spcPct val="107000"/>
                        </a:lnSpc>
                        <a:spcAft>
                          <a:spcPts val="800"/>
                        </a:spcAft>
                      </a:pPr>
                      <a:r>
                        <a:rPr lang="en-IN" sz="1800">
                          <a:effectLst/>
                        </a:rPr>
                        <a:t>14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286318"/>
                  </a:ext>
                </a:extLst>
              </a:tr>
              <a:tr h="282070">
                <a:tc>
                  <a:txBody>
                    <a:bodyPr/>
                    <a:lstStyle/>
                    <a:p>
                      <a:pPr algn="ctr">
                        <a:lnSpc>
                          <a:spcPct val="107000"/>
                        </a:lnSpc>
                        <a:spcAft>
                          <a:spcPts val="800"/>
                        </a:spcAft>
                      </a:pPr>
                      <a:r>
                        <a:rPr lang="en-IN" sz="1800">
                          <a:effectLst/>
                        </a:rPr>
                        <a:t>15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444"/>
                  </a:ext>
                </a:extLst>
              </a:tr>
              <a:tr h="282070">
                <a:tc>
                  <a:txBody>
                    <a:bodyPr/>
                    <a:lstStyle/>
                    <a:p>
                      <a:pPr algn="ctr">
                        <a:lnSpc>
                          <a:spcPct val="107000"/>
                        </a:lnSpc>
                        <a:spcAft>
                          <a:spcPts val="800"/>
                        </a:spcAft>
                      </a:pPr>
                      <a:r>
                        <a:rPr lang="en-IN" sz="1800">
                          <a:effectLst/>
                        </a:rPr>
                        <a:t>16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523921"/>
                  </a:ext>
                </a:extLst>
              </a:tr>
            </a:tbl>
          </a:graphicData>
        </a:graphic>
      </p:graphicFrame>
      <p:pic>
        <p:nvPicPr>
          <p:cNvPr id="7" name="Picture 6">
            <a:extLst>
              <a:ext uri="{FF2B5EF4-FFF2-40B4-BE49-F238E27FC236}">
                <a16:creationId xmlns:a16="http://schemas.microsoft.com/office/drawing/2014/main" id="{7CBE6BAF-5354-9C94-901B-5EA1B9D4C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4" y="3730045"/>
            <a:ext cx="5388176" cy="2853817"/>
          </a:xfrm>
          <a:prstGeom prst="rect">
            <a:avLst/>
          </a:prstGeom>
        </p:spPr>
      </p:pic>
    </p:spTree>
    <p:extLst>
      <p:ext uri="{BB962C8B-B14F-4D97-AF65-F5344CB8AC3E}">
        <p14:creationId xmlns:p14="http://schemas.microsoft.com/office/powerpoint/2010/main" val="969533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B20CD7-2215-FE96-F62B-6B72AC4DA5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0515" y="56819"/>
            <a:ext cx="5595126" cy="3147628"/>
          </a:xfrm>
          <a:prstGeom prst="rect">
            <a:avLst/>
          </a:prstGeom>
          <a:noFill/>
          <a:ln>
            <a:noFill/>
          </a:ln>
        </p:spPr>
      </p:pic>
      <p:pic>
        <p:nvPicPr>
          <p:cNvPr id="5" name="Picture 4">
            <a:extLst>
              <a:ext uri="{FF2B5EF4-FFF2-40B4-BE49-F238E27FC236}">
                <a16:creationId xmlns:a16="http://schemas.microsoft.com/office/drawing/2014/main" id="{65AF42C6-EF07-FB4F-57E9-F1C215A730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7883" y="3584950"/>
            <a:ext cx="5458439" cy="2995290"/>
          </a:xfrm>
          <a:prstGeom prst="rect">
            <a:avLst/>
          </a:prstGeom>
          <a:noFill/>
          <a:ln>
            <a:noFill/>
          </a:ln>
        </p:spPr>
      </p:pic>
      <p:pic>
        <p:nvPicPr>
          <p:cNvPr id="6" name="Picture 5">
            <a:extLst>
              <a:ext uri="{FF2B5EF4-FFF2-40B4-BE49-F238E27FC236}">
                <a16:creationId xmlns:a16="http://schemas.microsoft.com/office/drawing/2014/main" id="{1266F58F-DDBD-711D-7369-DBE91579C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78" y="518064"/>
            <a:ext cx="6192338" cy="5534778"/>
          </a:xfrm>
          <a:prstGeom prst="rect">
            <a:avLst/>
          </a:prstGeom>
        </p:spPr>
      </p:pic>
    </p:spTree>
    <p:extLst>
      <p:ext uri="{BB962C8B-B14F-4D97-AF65-F5344CB8AC3E}">
        <p14:creationId xmlns:p14="http://schemas.microsoft.com/office/powerpoint/2010/main" val="4125894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F3A0D-4384-7678-89DD-779992CCB1EE}"/>
              </a:ext>
            </a:extLst>
          </p:cNvPr>
          <p:cNvSpPr txBox="1"/>
          <p:nvPr/>
        </p:nvSpPr>
        <p:spPr>
          <a:xfrm>
            <a:off x="0" y="0"/>
            <a:ext cx="12192000" cy="707886"/>
          </a:xfrm>
          <a:prstGeom prst="rect">
            <a:avLst/>
          </a:prstGeom>
          <a:noFill/>
        </p:spPr>
        <p:txBody>
          <a:bodyPr wrap="square">
            <a:spAutoFit/>
          </a:bodyPr>
          <a:lstStyle/>
          <a:p>
            <a:pPr algn="ctr"/>
            <a:r>
              <a:rPr lang="en-IN" sz="4000" b="1" u="sng" dirty="0">
                <a:effectLst>
                  <a:outerShdw blurRad="38100" dist="38100" dir="2700000" algn="tl">
                    <a:srgbClr val="000000">
                      <a:alpha val="43137"/>
                    </a:srgbClr>
                  </a:outerShdw>
                </a:effectLst>
                <a:latin typeface="+mj-lt"/>
              </a:rPr>
              <a:t>Experimentation</a:t>
            </a:r>
          </a:p>
        </p:txBody>
      </p:sp>
      <p:sp>
        <p:nvSpPr>
          <p:cNvPr id="5" name="TextBox 4">
            <a:extLst>
              <a:ext uri="{FF2B5EF4-FFF2-40B4-BE49-F238E27FC236}">
                <a16:creationId xmlns:a16="http://schemas.microsoft.com/office/drawing/2014/main" id="{43101C08-5BE4-1286-4132-A72CA5B41CE3}"/>
              </a:ext>
            </a:extLst>
          </p:cNvPr>
          <p:cNvSpPr txBox="1"/>
          <p:nvPr/>
        </p:nvSpPr>
        <p:spPr>
          <a:xfrm>
            <a:off x="321658" y="830884"/>
            <a:ext cx="6097348" cy="430887"/>
          </a:xfrm>
          <a:prstGeom prst="rect">
            <a:avLst/>
          </a:prstGeom>
          <a:noFill/>
        </p:spPr>
        <p:txBody>
          <a:bodyPr wrap="square">
            <a:spAutoFit/>
          </a:bodyPr>
          <a:lstStyle/>
          <a:p>
            <a:pPr marL="342900" indent="-342900">
              <a:buFont typeface="Wingdings" panose="05000000000000000000" pitchFamily="2" charset="2"/>
              <a:buChar char="Ø"/>
            </a:pPr>
            <a:r>
              <a:rPr lang="en-IN" sz="2200" b="1" dirty="0"/>
              <a:t>Tensile Test Specimen</a:t>
            </a:r>
          </a:p>
        </p:txBody>
      </p:sp>
      <p:pic>
        <p:nvPicPr>
          <p:cNvPr id="7" name="Picture 6">
            <a:extLst>
              <a:ext uri="{FF2B5EF4-FFF2-40B4-BE49-F238E27FC236}">
                <a16:creationId xmlns:a16="http://schemas.microsoft.com/office/drawing/2014/main" id="{364E0866-EAD4-629F-6BCA-E2FBA546720E}"/>
              </a:ext>
            </a:extLst>
          </p:cNvPr>
          <p:cNvPicPr>
            <a:picLocks noChangeAspect="1"/>
          </p:cNvPicPr>
          <p:nvPr/>
        </p:nvPicPr>
        <p:blipFill rotWithShape="1">
          <a:blip r:embed="rId4">
            <a:extLst>
              <a:ext uri="{28A0092B-C50C-407E-A947-70E740481C1C}">
                <a14:useLocalDpi xmlns:a14="http://schemas.microsoft.com/office/drawing/2010/main" val="0"/>
              </a:ext>
            </a:extLst>
          </a:blip>
          <a:srcRect l="19094" r="18815" b="13039"/>
          <a:stretch/>
        </p:blipFill>
        <p:spPr>
          <a:xfrm>
            <a:off x="9572878" y="647363"/>
            <a:ext cx="2395243" cy="5963830"/>
          </a:xfrm>
          <a:prstGeom prst="rect">
            <a:avLst/>
          </a:prstGeom>
        </p:spPr>
      </p:pic>
      <p:pic>
        <p:nvPicPr>
          <p:cNvPr id="12" name="Picture 11">
            <a:extLst>
              <a:ext uri="{FF2B5EF4-FFF2-40B4-BE49-F238E27FC236}">
                <a16:creationId xmlns:a16="http://schemas.microsoft.com/office/drawing/2014/main" id="{278BCA54-680B-93CF-46B6-BCD0BA5137C9}"/>
              </a:ext>
            </a:extLst>
          </p:cNvPr>
          <p:cNvPicPr>
            <a:picLocks noChangeAspect="1"/>
          </p:cNvPicPr>
          <p:nvPr/>
        </p:nvPicPr>
        <p:blipFill rotWithShape="1">
          <a:blip r:embed="rId5">
            <a:extLst>
              <a:ext uri="{28A0092B-C50C-407E-A947-70E740481C1C}">
                <a14:useLocalDpi xmlns:a14="http://schemas.microsoft.com/office/drawing/2010/main" val="0"/>
              </a:ext>
            </a:extLst>
          </a:blip>
          <a:srcRect l="2505" r="6909"/>
          <a:stretch/>
        </p:blipFill>
        <p:spPr>
          <a:xfrm>
            <a:off x="223879" y="1628407"/>
            <a:ext cx="6097348" cy="4594505"/>
          </a:xfrm>
          <a:prstGeom prst="rect">
            <a:avLst/>
          </a:prstGeom>
        </p:spPr>
      </p:pic>
      <p:pic>
        <p:nvPicPr>
          <p:cNvPr id="13" name="WhatsApp Video 2024-04-29 at 07.54.19_858653d7">
            <a:hlinkClick r:id="" action="ppaction://media"/>
            <a:extLst>
              <a:ext uri="{FF2B5EF4-FFF2-40B4-BE49-F238E27FC236}">
                <a16:creationId xmlns:a16="http://schemas.microsoft.com/office/drawing/2014/main" id="{46A3FEEA-32D1-DF40-15DA-2300918783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19006" y="1127247"/>
            <a:ext cx="3035300" cy="5397500"/>
          </a:xfrm>
          <a:prstGeom prst="rect">
            <a:avLst/>
          </a:prstGeom>
        </p:spPr>
      </p:pic>
    </p:spTree>
    <p:extLst>
      <p:ext uri="{BB962C8B-B14F-4D97-AF65-F5344CB8AC3E}">
        <p14:creationId xmlns:p14="http://schemas.microsoft.com/office/powerpoint/2010/main" val="298675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4C312C-D4DD-1598-7E25-E4FC50CB7AF6}"/>
              </a:ext>
            </a:extLst>
          </p:cNvPr>
          <p:cNvSpPr txBox="1"/>
          <p:nvPr/>
        </p:nvSpPr>
        <p:spPr>
          <a:xfrm>
            <a:off x="394487" y="373684"/>
            <a:ext cx="6097348" cy="430887"/>
          </a:xfrm>
          <a:prstGeom prst="rect">
            <a:avLst/>
          </a:prstGeom>
          <a:noFill/>
        </p:spPr>
        <p:txBody>
          <a:bodyPr wrap="square">
            <a:spAutoFit/>
          </a:bodyPr>
          <a:lstStyle/>
          <a:p>
            <a:pPr marL="342900" indent="-342900">
              <a:buFont typeface="Wingdings" panose="05000000000000000000" pitchFamily="2" charset="2"/>
              <a:buChar char="Ø"/>
            </a:pPr>
            <a:r>
              <a:rPr lang="en-IN" sz="2200" b="1" dirty="0"/>
              <a:t>Result of Tensile test</a:t>
            </a:r>
          </a:p>
        </p:txBody>
      </p:sp>
      <p:graphicFrame>
        <p:nvGraphicFramePr>
          <p:cNvPr id="5" name="Table 4">
            <a:extLst>
              <a:ext uri="{FF2B5EF4-FFF2-40B4-BE49-F238E27FC236}">
                <a16:creationId xmlns:a16="http://schemas.microsoft.com/office/drawing/2014/main" id="{105D4B58-E6F8-6C83-1C97-E62DDC97FF91}"/>
              </a:ext>
            </a:extLst>
          </p:cNvPr>
          <p:cNvGraphicFramePr>
            <a:graphicFrameLocks noGrp="1"/>
          </p:cNvGraphicFramePr>
          <p:nvPr>
            <p:extLst>
              <p:ext uri="{D42A27DB-BD31-4B8C-83A1-F6EECF244321}">
                <p14:modId xmlns:p14="http://schemas.microsoft.com/office/powerpoint/2010/main" val="2400180412"/>
              </p:ext>
            </p:extLst>
          </p:nvPr>
        </p:nvGraphicFramePr>
        <p:xfrm>
          <a:off x="898216" y="970615"/>
          <a:ext cx="10438726" cy="5482194"/>
        </p:xfrm>
        <a:graphic>
          <a:graphicData uri="http://schemas.openxmlformats.org/drawingml/2006/table">
            <a:tbl>
              <a:tblPr firstRow="1" firstCol="1" bandRow="1">
                <a:tableStyleId>{B301B821-A1FF-4177-AEE7-76D212191A09}</a:tableStyleId>
              </a:tblPr>
              <a:tblGrid>
                <a:gridCol w="1043873">
                  <a:extLst>
                    <a:ext uri="{9D8B030D-6E8A-4147-A177-3AD203B41FA5}">
                      <a16:colId xmlns:a16="http://schemas.microsoft.com/office/drawing/2014/main" val="4169824098"/>
                    </a:ext>
                  </a:extLst>
                </a:gridCol>
                <a:gridCol w="1683143">
                  <a:extLst>
                    <a:ext uri="{9D8B030D-6E8A-4147-A177-3AD203B41FA5}">
                      <a16:colId xmlns:a16="http://schemas.microsoft.com/office/drawing/2014/main" val="3542040899"/>
                    </a:ext>
                  </a:extLst>
                </a:gridCol>
                <a:gridCol w="1804524">
                  <a:extLst>
                    <a:ext uri="{9D8B030D-6E8A-4147-A177-3AD203B41FA5}">
                      <a16:colId xmlns:a16="http://schemas.microsoft.com/office/drawing/2014/main" val="1718752375"/>
                    </a:ext>
                  </a:extLst>
                </a:gridCol>
                <a:gridCol w="1707419">
                  <a:extLst>
                    <a:ext uri="{9D8B030D-6E8A-4147-A177-3AD203B41FA5}">
                      <a16:colId xmlns:a16="http://schemas.microsoft.com/office/drawing/2014/main" val="1022346348"/>
                    </a:ext>
                  </a:extLst>
                </a:gridCol>
                <a:gridCol w="2095837">
                  <a:extLst>
                    <a:ext uri="{9D8B030D-6E8A-4147-A177-3AD203B41FA5}">
                      <a16:colId xmlns:a16="http://schemas.microsoft.com/office/drawing/2014/main" val="1539181442"/>
                    </a:ext>
                  </a:extLst>
                </a:gridCol>
                <a:gridCol w="2103930">
                  <a:extLst>
                    <a:ext uri="{9D8B030D-6E8A-4147-A177-3AD203B41FA5}">
                      <a16:colId xmlns:a16="http://schemas.microsoft.com/office/drawing/2014/main" val="412397985"/>
                    </a:ext>
                  </a:extLst>
                </a:gridCol>
              </a:tblGrid>
              <a:tr h="577200">
                <a:tc>
                  <a:txBody>
                    <a:bodyPr/>
                    <a:lstStyle/>
                    <a:p>
                      <a:pPr algn="ctr">
                        <a:lnSpc>
                          <a:spcPct val="107000"/>
                        </a:lnSpc>
                        <a:spcAft>
                          <a:spcPts val="800"/>
                        </a:spcAft>
                      </a:pPr>
                      <a:r>
                        <a:rPr lang="en-IN" sz="1800" dirty="0">
                          <a:effectLst/>
                        </a:rPr>
                        <a:t>Sl. </a:t>
                      </a:r>
                    </a:p>
                    <a:p>
                      <a:pPr algn="ctr">
                        <a:lnSpc>
                          <a:spcPct val="107000"/>
                        </a:lnSpc>
                        <a:spcAft>
                          <a:spcPts val="800"/>
                        </a:spcAft>
                      </a:pPr>
                      <a:r>
                        <a:rPr lang="en-IN" sz="1800" dirty="0">
                          <a:effectLst/>
                        </a:rPr>
                        <a:t>No.</a:t>
                      </a:r>
                    </a:p>
                  </a:txBody>
                  <a:tcPr marL="68580" marR="68580" marT="0" marB="0"/>
                </a:tc>
                <a:tc>
                  <a:txBody>
                    <a:bodyPr/>
                    <a:lstStyle/>
                    <a:p>
                      <a:pPr algn="ctr">
                        <a:lnSpc>
                          <a:spcPct val="107000"/>
                        </a:lnSpc>
                        <a:spcAft>
                          <a:spcPts val="800"/>
                        </a:spcAft>
                      </a:pPr>
                      <a:r>
                        <a:rPr lang="en-IN" sz="1800" dirty="0">
                          <a:effectLst/>
                        </a:rPr>
                        <a:t>Layer Thickness (mm)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Printing Speed (mm/s)</a:t>
                      </a:r>
                    </a:p>
                    <a:p>
                      <a:pPr algn="ct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Density </a:t>
                      </a:r>
                    </a:p>
                    <a:p>
                      <a:pPr algn="ctr">
                        <a:lnSpc>
                          <a:spcPct val="107000"/>
                        </a:lnSpc>
                        <a:spcAft>
                          <a:spcPts val="800"/>
                        </a:spcAft>
                      </a:pPr>
                      <a:r>
                        <a:rPr lang="en-IN" sz="1800" dirty="0">
                          <a:effectLst/>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dirty="0"/>
                        <a:t> Tensile Strength</a:t>
                      </a:r>
                    </a:p>
                    <a:p>
                      <a:pPr marL="0" marR="0" lvl="0" indent="0" algn="ctr" defTabSz="914400" rtl="0" eaLnBrk="1" fontAlgn="auto" latinLnBrk="0" hangingPunct="1">
                        <a:lnSpc>
                          <a:spcPct val="107000"/>
                        </a:lnSpc>
                        <a:spcBef>
                          <a:spcPts val="0"/>
                        </a:spcBef>
                        <a:spcAft>
                          <a:spcPts val="800"/>
                        </a:spcAft>
                        <a:buClrTx/>
                        <a:buSzTx/>
                        <a:buFontTx/>
                        <a:buNone/>
                        <a:tabLst/>
                        <a:defRPr/>
                      </a:pPr>
                      <a:r>
                        <a:rPr lang="en-IN" dirty="0"/>
                        <a:t>(N/</a:t>
                      </a:r>
                      <a:r>
                        <a:rPr lang="en-IN" sz="1800" b="1" kern="1200" dirty="0">
                          <a:solidFill>
                            <a:schemeClr val="lt1"/>
                          </a:solidFill>
                          <a:effectLst/>
                        </a:rPr>
                        <a:t>mm</a:t>
                      </a:r>
                      <a:r>
                        <a:rPr lang="en-IN" sz="1800" b="1" kern="1200" baseline="30000" dirty="0">
                          <a:solidFill>
                            <a:schemeClr val="lt1"/>
                          </a:solidFill>
                          <a:effectLst/>
                        </a:rPr>
                        <a:t>2</a:t>
                      </a:r>
                      <a:r>
                        <a:rPr lang="en-IN" sz="1800" dirty="0">
                          <a:effectLst/>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179085"/>
                  </a:ext>
                </a:extLst>
              </a:tr>
              <a:tr h="282070">
                <a:tc>
                  <a:txBody>
                    <a:bodyPr/>
                    <a:lstStyle/>
                    <a:p>
                      <a:pPr algn="ctr">
                        <a:lnSpc>
                          <a:spcPct val="107000"/>
                        </a:lnSpc>
                        <a:spcAft>
                          <a:spcPts val="800"/>
                        </a:spcAft>
                      </a:pPr>
                      <a:r>
                        <a:rPr lang="en-IN"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16.691</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768967"/>
                  </a:ext>
                </a:extLst>
              </a:tr>
              <a:tr h="282070">
                <a:tc>
                  <a:txBody>
                    <a:bodyPr/>
                    <a:lstStyle/>
                    <a:p>
                      <a:pPr algn="ctr">
                        <a:lnSpc>
                          <a:spcPct val="107000"/>
                        </a:lnSpc>
                        <a:spcAft>
                          <a:spcPts val="800"/>
                        </a:spcAft>
                      </a:pPr>
                      <a:r>
                        <a:rPr lang="en-IN" sz="1800">
                          <a:effectLst/>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18.843</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210287"/>
                  </a:ext>
                </a:extLst>
              </a:tr>
              <a:tr h="282070">
                <a:tc>
                  <a:txBody>
                    <a:bodyPr/>
                    <a:lstStyle/>
                    <a:p>
                      <a:pPr algn="ctr">
                        <a:lnSpc>
                          <a:spcPct val="107000"/>
                        </a:lnSpc>
                        <a:spcAft>
                          <a:spcPts val="80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20.613</a:t>
                      </a:r>
                      <a:endParaRPr lang="en-IN"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1589288"/>
                  </a:ext>
                </a:extLst>
              </a:tr>
              <a:tr h="282070">
                <a:tc>
                  <a:txBody>
                    <a:bodyPr/>
                    <a:lstStyle/>
                    <a:p>
                      <a:pPr algn="ctr">
                        <a:lnSpc>
                          <a:spcPct val="107000"/>
                        </a:lnSpc>
                        <a:spcAft>
                          <a:spcPts val="800"/>
                        </a:spcAft>
                      </a:pPr>
                      <a:r>
                        <a:rPr lang="en-IN" sz="1800">
                          <a:effectLst/>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20.983</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606681"/>
                  </a:ext>
                </a:extLst>
              </a:tr>
              <a:tr h="282070">
                <a:tc>
                  <a:txBody>
                    <a:bodyPr/>
                    <a:lstStyle/>
                    <a:p>
                      <a:pPr algn="ctr">
                        <a:lnSpc>
                          <a:spcPct val="107000"/>
                        </a:lnSpc>
                        <a:spcAft>
                          <a:spcPts val="800"/>
                        </a:spcAft>
                      </a:pPr>
                      <a:r>
                        <a:rPr lang="en-IN" sz="1800">
                          <a:effectLst/>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18.122</a:t>
                      </a:r>
                      <a:endParaRPr lang="en-IN"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702639"/>
                  </a:ext>
                </a:extLst>
              </a:tr>
              <a:tr h="282070">
                <a:tc>
                  <a:txBody>
                    <a:bodyPr/>
                    <a:lstStyle/>
                    <a:p>
                      <a:pPr algn="ctr">
                        <a:lnSpc>
                          <a:spcPct val="107000"/>
                        </a:lnSpc>
                        <a:spcAft>
                          <a:spcPts val="800"/>
                        </a:spcAft>
                      </a:pPr>
                      <a:r>
                        <a:rPr lang="en-IN" sz="1800">
                          <a:effectLst/>
                        </a:rPr>
                        <a:t>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22.997</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716831"/>
                  </a:ext>
                </a:extLst>
              </a:tr>
              <a:tr h="282070">
                <a:tc>
                  <a:txBody>
                    <a:bodyPr/>
                    <a:lstStyle/>
                    <a:p>
                      <a:pPr algn="ctr">
                        <a:lnSpc>
                          <a:spcPct val="107000"/>
                        </a:lnSpc>
                        <a:spcAft>
                          <a:spcPts val="800"/>
                        </a:spcAft>
                      </a:pPr>
                      <a:r>
                        <a:rPr lang="en-IN" sz="1800">
                          <a:effectLst/>
                        </a:rPr>
                        <a:t>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22.838</a:t>
                      </a:r>
                      <a:endParaRPr lang="en-IN"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0773356"/>
                  </a:ext>
                </a:extLst>
              </a:tr>
              <a:tr h="282070">
                <a:tc>
                  <a:txBody>
                    <a:bodyPr/>
                    <a:lstStyle/>
                    <a:p>
                      <a:pPr algn="ctr">
                        <a:lnSpc>
                          <a:spcPct val="107000"/>
                        </a:lnSpc>
                        <a:spcAft>
                          <a:spcPts val="800"/>
                        </a:spcAft>
                      </a:pPr>
                      <a:r>
                        <a:rPr lang="en-IN" sz="1800">
                          <a:effectLst/>
                        </a:rPr>
                        <a:t>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22.944</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6277623"/>
                  </a:ext>
                </a:extLst>
              </a:tr>
              <a:tr h="282070">
                <a:tc>
                  <a:txBody>
                    <a:bodyPr/>
                    <a:lstStyle/>
                    <a:p>
                      <a:pPr algn="ctr">
                        <a:lnSpc>
                          <a:spcPct val="107000"/>
                        </a:lnSpc>
                        <a:spcAft>
                          <a:spcPts val="800"/>
                        </a:spcAft>
                      </a:pPr>
                      <a:r>
                        <a:rPr lang="en-IN" sz="1800">
                          <a:effectLst/>
                        </a:rPr>
                        <a:t>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25.170</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974002"/>
                  </a:ext>
                </a:extLst>
              </a:tr>
              <a:tr h="282070">
                <a:tc>
                  <a:txBody>
                    <a:bodyPr/>
                    <a:lstStyle/>
                    <a:p>
                      <a:pPr algn="ctr">
                        <a:lnSpc>
                          <a:spcPct val="107000"/>
                        </a:lnSpc>
                        <a:spcAft>
                          <a:spcPts val="800"/>
                        </a:spcAft>
                      </a:pPr>
                      <a:r>
                        <a:rPr lang="en-IN" sz="1800">
                          <a:effectLst/>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23.792</a:t>
                      </a:r>
                      <a:endParaRPr lang="en-IN"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8305909"/>
                  </a:ext>
                </a:extLst>
              </a:tr>
              <a:tr h="282070">
                <a:tc>
                  <a:txBody>
                    <a:bodyPr/>
                    <a:lstStyle/>
                    <a:p>
                      <a:pPr algn="ctr">
                        <a:lnSpc>
                          <a:spcPct val="107000"/>
                        </a:lnSpc>
                        <a:spcAft>
                          <a:spcPts val="800"/>
                        </a:spcAft>
                      </a:pPr>
                      <a:r>
                        <a:rPr lang="en-IN" sz="1800">
                          <a:effectLst/>
                        </a:rPr>
                        <a:t>11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22.149</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8570944"/>
                  </a:ext>
                </a:extLst>
              </a:tr>
              <a:tr h="282070">
                <a:tc>
                  <a:txBody>
                    <a:bodyPr/>
                    <a:lstStyle/>
                    <a:p>
                      <a:pPr algn="ctr">
                        <a:lnSpc>
                          <a:spcPct val="107000"/>
                        </a:lnSpc>
                        <a:spcAft>
                          <a:spcPts val="800"/>
                        </a:spcAft>
                      </a:pPr>
                      <a:r>
                        <a:rPr lang="en-IN" sz="1800">
                          <a:effectLst/>
                        </a:rPr>
                        <a:t>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20.930</a:t>
                      </a:r>
                      <a:endParaRPr lang="en-IN"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9317076"/>
                  </a:ext>
                </a:extLst>
              </a:tr>
              <a:tr h="282070">
                <a:tc>
                  <a:txBody>
                    <a:bodyPr/>
                    <a:lstStyle/>
                    <a:p>
                      <a:pPr algn="ctr">
                        <a:lnSpc>
                          <a:spcPct val="107000"/>
                        </a:lnSpc>
                        <a:spcAft>
                          <a:spcPts val="800"/>
                        </a:spcAft>
                      </a:pPr>
                      <a:r>
                        <a:rPr lang="en-IN" sz="1800">
                          <a:effectLst/>
                        </a:rPr>
                        <a:t>13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22.202</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676153"/>
                  </a:ext>
                </a:extLst>
              </a:tr>
              <a:tr h="282070">
                <a:tc>
                  <a:txBody>
                    <a:bodyPr/>
                    <a:lstStyle/>
                    <a:p>
                      <a:pPr algn="ctr">
                        <a:lnSpc>
                          <a:spcPct val="107000"/>
                        </a:lnSpc>
                        <a:spcAft>
                          <a:spcPts val="800"/>
                        </a:spcAft>
                      </a:pPr>
                      <a:r>
                        <a:rPr lang="en-IN" sz="1800">
                          <a:effectLst/>
                        </a:rPr>
                        <a:t>14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23.474</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286318"/>
                  </a:ext>
                </a:extLst>
              </a:tr>
              <a:tr h="282070">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24.481</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444"/>
                  </a:ext>
                </a:extLst>
              </a:tr>
              <a:tr h="282070">
                <a:tc>
                  <a:txBody>
                    <a:bodyPr/>
                    <a:lstStyle/>
                    <a:p>
                      <a:pPr algn="ctr">
                        <a:lnSpc>
                          <a:spcPct val="107000"/>
                        </a:lnSpc>
                        <a:spcAft>
                          <a:spcPts val="800"/>
                        </a:spcAft>
                      </a:pPr>
                      <a:r>
                        <a:rPr lang="en-IN" sz="1800">
                          <a:effectLst/>
                        </a:rPr>
                        <a:t>16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24.534</a:t>
                      </a:r>
                      <a:endParaRPr lang="en-IN"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523921"/>
                  </a:ext>
                </a:extLst>
              </a:tr>
            </a:tbl>
          </a:graphicData>
        </a:graphic>
      </p:graphicFrame>
    </p:spTree>
    <p:extLst>
      <p:ext uri="{BB962C8B-B14F-4D97-AF65-F5344CB8AC3E}">
        <p14:creationId xmlns:p14="http://schemas.microsoft.com/office/powerpoint/2010/main" val="318430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EC99C03-EBAD-4C4D-3826-CDF893A976FB}"/>
              </a:ext>
            </a:extLst>
          </p:cNvPr>
          <p:cNvGraphicFramePr>
            <a:graphicFrameLocks noGrp="1"/>
          </p:cNvGraphicFramePr>
          <p:nvPr>
            <p:extLst>
              <p:ext uri="{D42A27DB-BD31-4B8C-83A1-F6EECF244321}">
                <p14:modId xmlns:p14="http://schemas.microsoft.com/office/powerpoint/2010/main" val="2916473646"/>
              </p:ext>
            </p:extLst>
          </p:nvPr>
        </p:nvGraphicFramePr>
        <p:xfrm>
          <a:off x="1326194" y="0"/>
          <a:ext cx="9539611" cy="6360799"/>
        </p:xfrm>
        <a:graphic>
          <a:graphicData uri="http://schemas.openxmlformats.org/drawingml/2006/table">
            <a:tbl>
              <a:tblPr firstRow="1" bandRow="1">
                <a:tableStyleId>{5C22544A-7EE6-4342-B048-85BDC9FD1C3A}</a:tableStyleId>
              </a:tblPr>
              <a:tblGrid>
                <a:gridCol w="1803452">
                  <a:extLst>
                    <a:ext uri="{9D8B030D-6E8A-4147-A177-3AD203B41FA5}">
                      <a16:colId xmlns:a16="http://schemas.microsoft.com/office/drawing/2014/main" val="3487457427"/>
                    </a:ext>
                  </a:extLst>
                </a:gridCol>
                <a:gridCol w="4556289">
                  <a:extLst>
                    <a:ext uri="{9D8B030D-6E8A-4147-A177-3AD203B41FA5}">
                      <a16:colId xmlns:a16="http://schemas.microsoft.com/office/drawing/2014/main" val="3691738186"/>
                    </a:ext>
                  </a:extLst>
                </a:gridCol>
                <a:gridCol w="3179870">
                  <a:extLst>
                    <a:ext uri="{9D8B030D-6E8A-4147-A177-3AD203B41FA5}">
                      <a16:colId xmlns:a16="http://schemas.microsoft.com/office/drawing/2014/main" val="2720012810"/>
                    </a:ext>
                  </a:extLst>
                </a:gridCol>
              </a:tblGrid>
              <a:tr h="432704">
                <a:tc>
                  <a:txBody>
                    <a:bodyPr/>
                    <a:lstStyle/>
                    <a:p>
                      <a:pPr algn="ctr"/>
                      <a:r>
                        <a:rPr lang="en-IN" sz="2000" dirty="0"/>
                        <a:t>Sl. No.</a:t>
                      </a:r>
                    </a:p>
                  </a:txBody>
                  <a:tcPr/>
                </a:tc>
                <a:tc>
                  <a:txBody>
                    <a:bodyPr/>
                    <a:lstStyle/>
                    <a:p>
                      <a:pPr algn="ctr"/>
                      <a:r>
                        <a:rPr lang="en-IN" sz="2000" dirty="0"/>
                        <a:t>CONTENTS</a:t>
                      </a:r>
                    </a:p>
                  </a:txBody>
                  <a:tcPr/>
                </a:tc>
                <a:tc>
                  <a:txBody>
                    <a:bodyPr/>
                    <a:lstStyle/>
                    <a:p>
                      <a:pPr algn="ctr"/>
                      <a:r>
                        <a:rPr lang="en-IN" sz="2000" dirty="0"/>
                        <a:t>Slide No.</a:t>
                      </a:r>
                    </a:p>
                  </a:txBody>
                  <a:tcPr/>
                </a:tc>
                <a:extLst>
                  <a:ext uri="{0D108BD9-81ED-4DB2-BD59-A6C34878D82A}">
                    <a16:rowId xmlns:a16="http://schemas.microsoft.com/office/drawing/2014/main" val="3425720803"/>
                  </a:ext>
                </a:extLst>
              </a:tr>
              <a:tr h="432704">
                <a:tc>
                  <a:txBody>
                    <a:bodyPr/>
                    <a:lstStyle/>
                    <a:p>
                      <a:pPr algn="ctr"/>
                      <a:r>
                        <a:rPr lang="en-IN" sz="2000" dirty="0"/>
                        <a:t>1.</a:t>
                      </a:r>
                    </a:p>
                  </a:txBody>
                  <a:tcPr/>
                </a:tc>
                <a:tc>
                  <a:txBody>
                    <a:bodyPr/>
                    <a:lstStyle/>
                    <a:p>
                      <a:r>
                        <a:rPr lang="en-US" sz="2000" b="0" u="none" dirty="0">
                          <a:effectLst/>
                        </a:rPr>
                        <a:t>Abstract</a:t>
                      </a:r>
                      <a:endParaRPr lang="en-IN" sz="2000" b="0" u="none" dirty="0">
                        <a:effectLst/>
                      </a:endParaRPr>
                    </a:p>
                  </a:txBody>
                  <a:tcPr/>
                </a:tc>
                <a:tc>
                  <a:txBody>
                    <a:bodyPr/>
                    <a:lstStyle/>
                    <a:p>
                      <a:pPr algn="ctr"/>
                      <a:r>
                        <a:rPr lang="en-IN" sz="2000" dirty="0"/>
                        <a:t>3</a:t>
                      </a:r>
                    </a:p>
                  </a:txBody>
                  <a:tcPr/>
                </a:tc>
                <a:extLst>
                  <a:ext uri="{0D108BD9-81ED-4DB2-BD59-A6C34878D82A}">
                    <a16:rowId xmlns:a16="http://schemas.microsoft.com/office/drawing/2014/main" val="4047131136"/>
                  </a:ext>
                </a:extLst>
              </a:tr>
              <a:tr h="432704">
                <a:tc>
                  <a:txBody>
                    <a:bodyPr/>
                    <a:lstStyle/>
                    <a:p>
                      <a:pPr algn="ctr"/>
                      <a:r>
                        <a:rPr lang="en-IN" sz="2000" dirty="0"/>
                        <a:t>2.</a:t>
                      </a:r>
                    </a:p>
                  </a:txBody>
                  <a:tcPr/>
                </a:tc>
                <a:tc>
                  <a:txBody>
                    <a:bodyPr/>
                    <a:lstStyle/>
                    <a:p>
                      <a:r>
                        <a:rPr lang="en-IN" sz="2000" b="0" u="none" dirty="0">
                          <a:effectLst/>
                        </a:rPr>
                        <a:t>Introduction</a:t>
                      </a:r>
                    </a:p>
                  </a:txBody>
                  <a:tcPr/>
                </a:tc>
                <a:tc>
                  <a:txBody>
                    <a:bodyPr/>
                    <a:lstStyle/>
                    <a:p>
                      <a:pPr algn="ctr"/>
                      <a:r>
                        <a:rPr lang="en-IN" sz="2000" dirty="0"/>
                        <a:t>4</a:t>
                      </a:r>
                    </a:p>
                  </a:txBody>
                  <a:tcPr/>
                </a:tc>
                <a:extLst>
                  <a:ext uri="{0D108BD9-81ED-4DB2-BD59-A6C34878D82A}">
                    <a16:rowId xmlns:a16="http://schemas.microsoft.com/office/drawing/2014/main" val="2204647252"/>
                  </a:ext>
                </a:extLst>
              </a:tr>
              <a:tr h="432704">
                <a:tc>
                  <a:txBody>
                    <a:bodyPr/>
                    <a:lstStyle/>
                    <a:p>
                      <a:pPr algn="ctr"/>
                      <a:r>
                        <a:rPr lang="en-IN" sz="2000" dirty="0"/>
                        <a:t>3.</a:t>
                      </a:r>
                    </a:p>
                  </a:txBody>
                  <a:tcPr/>
                </a:tc>
                <a:tc>
                  <a:txBody>
                    <a:bodyPr/>
                    <a:lstStyle/>
                    <a:p>
                      <a:r>
                        <a:rPr lang="en-US" sz="2000" b="0" u="none" dirty="0">
                          <a:effectLst/>
                        </a:rPr>
                        <a:t>Literature survey </a:t>
                      </a:r>
                      <a:endParaRPr lang="en-IN" sz="2000" b="0" u="none" dirty="0">
                        <a:effectLst/>
                      </a:endParaRPr>
                    </a:p>
                  </a:txBody>
                  <a:tcPr/>
                </a:tc>
                <a:tc>
                  <a:txBody>
                    <a:bodyPr/>
                    <a:lstStyle/>
                    <a:p>
                      <a:pPr algn="ctr"/>
                      <a:r>
                        <a:rPr lang="en-IN" sz="2000" dirty="0"/>
                        <a:t>6</a:t>
                      </a:r>
                    </a:p>
                  </a:txBody>
                  <a:tcPr/>
                </a:tc>
                <a:extLst>
                  <a:ext uri="{0D108BD9-81ED-4DB2-BD59-A6C34878D82A}">
                    <a16:rowId xmlns:a16="http://schemas.microsoft.com/office/drawing/2014/main" val="2310722549"/>
                  </a:ext>
                </a:extLst>
              </a:tr>
              <a:tr h="432704">
                <a:tc>
                  <a:txBody>
                    <a:bodyPr/>
                    <a:lstStyle/>
                    <a:p>
                      <a:pPr algn="ctr"/>
                      <a:r>
                        <a:rPr lang="en-IN" sz="2000" dirty="0"/>
                        <a:t>4.</a:t>
                      </a:r>
                    </a:p>
                  </a:txBody>
                  <a:tcPr/>
                </a:tc>
                <a:tc>
                  <a:txBody>
                    <a:bodyPr/>
                    <a:lstStyle/>
                    <a:p>
                      <a:r>
                        <a:rPr lang="en-US" sz="2000" b="0" u="none" dirty="0">
                          <a:effectLst/>
                        </a:rPr>
                        <a:t>Objectives</a:t>
                      </a:r>
                      <a:endParaRPr lang="en-IN" sz="2000" b="0" u="none" dirty="0">
                        <a:effectLst/>
                      </a:endParaRPr>
                    </a:p>
                  </a:txBody>
                  <a:tcPr/>
                </a:tc>
                <a:tc>
                  <a:txBody>
                    <a:bodyPr/>
                    <a:lstStyle/>
                    <a:p>
                      <a:pPr algn="ctr"/>
                      <a:r>
                        <a:rPr lang="en-IN" sz="2000" dirty="0"/>
                        <a:t>9</a:t>
                      </a:r>
                    </a:p>
                  </a:txBody>
                  <a:tcPr/>
                </a:tc>
                <a:extLst>
                  <a:ext uri="{0D108BD9-81ED-4DB2-BD59-A6C34878D82A}">
                    <a16:rowId xmlns:a16="http://schemas.microsoft.com/office/drawing/2014/main" val="3914374939"/>
                  </a:ext>
                </a:extLst>
              </a:tr>
              <a:tr h="432704">
                <a:tc>
                  <a:txBody>
                    <a:bodyPr/>
                    <a:lstStyle/>
                    <a:p>
                      <a:pPr algn="ctr"/>
                      <a:r>
                        <a:rPr lang="en-IN" sz="2000" dirty="0"/>
                        <a:t>5.</a:t>
                      </a:r>
                    </a:p>
                  </a:txBody>
                  <a:tcPr/>
                </a:tc>
                <a:tc>
                  <a:txBody>
                    <a:bodyPr/>
                    <a:lstStyle/>
                    <a:p>
                      <a:r>
                        <a:rPr lang="en-IN" sz="2000" b="0" u="none" dirty="0">
                          <a:effectLst/>
                        </a:rPr>
                        <a:t>Flow chart </a:t>
                      </a:r>
                    </a:p>
                  </a:txBody>
                  <a:tcPr/>
                </a:tc>
                <a:tc>
                  <a:txBody>
                    <a:bodyPr/>
                    <a:lstStyle/>
                    <a:p>
                      <a:pPr algn="ctr"/>
                      <a:r>
                        <a:rPr lang="en-IN" sz="2000" dirty="0"/>
                        <a:t>10</a:t>
                      </a:r>
                    </a:p>
                  </a:txBody>
                  <a:tcPr/>
                </a:tc>
                <a:extLst>
                  <a:ext uri="{0D108BD9-81ED-4DB2-BD59-A6C34878D82A}">
                    <a16:rowId xmlns:a16="http://schemas.microsoft.com/office/drawing/2014/main" val="1272443035"/>
                  </a:ext>
                </a:extLst>
              </a:tr>
              <a:tr h="197926">
                <a:tc>
                  <a:txBody>
                    <a:bodyPr/>
                    <a:lstStyle/>
                    <a:p>
                      <a:pPr algn="ctr"/>
                      <a:r>
                        <a:rPr lang="en-IN" sz="2000" dirty="0"/>
                        <a:t>6.</a:t>
                      </a:r>
                    </a:p>
                  </a:txBody>
                  <a:tcPr/>
                </a:tc>
                <a:tc>
                  <a:txBody>
                    <a:bodyPr/>
                    <a:lstStyle/>
                    <a:p>
                      <a:r>
                        <a:rPr lang="en-US" sz="2000" b="0" dirty="0">
                          <a:effectLst/>
                          <a:latin typeface="Times New Roman" panose="02020603050405020304" pitchFamily="18" charset="0"/>
                          <a:ea typeface="Arial" panose="020B0604020202020204" pitchFamily="34" charset="0"/>
                        </a:rPr>
                        <a:t>Specification</a:t>
                      </a:r>
                      <a:r>
                        <a:rPr lang="en-US" sz="1800" b="1" dirty="0">
                          <a:effectLst/>
                          <a:latin typeface="Times New Roman" panose="02020603050405020304" pitchFamily="18" charset="0"/>
                          <a:ea typeface="Arial" panose="020B0604020202020204" pitchFamily="34" charset="0"/>
                        </a:rPr>
                        <a:t> </a:t>
                      </a:r>
                    </a:p>
                  </a:txBody>
                  <a:tcPr/>
                </a:tc>
                <a:tc>
                  <a:txBody>
                    <a:bodyPr/>
                    <a:lstStyle/>
                    <a:p>
                      <a:pPr algn="ctr"/>
                      <a:r>
                        <a:rPr lang="en-IN" sz="1800" dirty="0"/>
                        <a:t>11</a:t>
                      </a:r>
                    </a:p>
                  </a:txBody>
                  <a:tcPr/>
                </a:tc>
                <a:extLst>
                  <a:ext uri="{0D108BD9-81ED-4DB2-BD59-A6C34878D82A}">
                    <a16:rowId xmlns:a16="http://schemas.microsoft.com/office/drawing/2014/main" val="1207249901"/>
                  </a:ext>
                </a:extLst>
              </a:tr>
              <a:tr h="432704">
                <a:tc>
                  <a:txBody>
                    <a:bodyPr/>
                    <a:lstStyle/>
                    <a:p>
                      <a:pPr algn="ctr"/>
                      <a:r>
                        <a:rPr lang="en-IN" sz="2000" dirty="0"/>
                        <a:t>7.</a:t>
                      </a:r>
                    </a:p>
                  </a:txBody>
                  <a:tcPr/>
                </a:tc>
                <a:tc>
                  <a:txBody>
                    <a:bodyPr/>
                    <a:lstStyle/>
                    <a:p>
                      <a:r>
                        <a:rPr lang="en-IN" sz="2000" b="0" u="none" dirty="0">
                          <a:effectLst/>
                        </a:rPr>
                        <a:t>3 D Printing </a:t>
                      </a:r>
                    </a:p>
                  </a:txBody>
                  <a:tcPr/>
                </a:tc>
                <a:tc>
                  <a:txBody>
                    <a:bodyPr/>
                    <a:lstStyle/>
                    <a:p>
                      <a:pPr algn="ctr"/>
                      <a:r>
                        <a:rPr lang="en-IN" sz="2000" dirty="0"/>
                        <a:t>13</a:t>
                      </a:r>
                    </a:p>
                  </a:txBody>
                  <a:tcPr/>
                </a:tc>
                <a:extLst>
                  <a:ext uri="{0D108BD9-81ED-4DB2-BD59-A6C34878D82A}">
                    <a16:rowId xmlns:a16="http://schemas.microsoft.com/office/drawing/2014/main" val="1469296584"/>
                  </a:ext>
                </a:extLst>
              </a:tr>
              <a:tr h="401605">
                <a:tc>
                  <a:txBody>
                    <a:bodyPr/>
                    <a:lstStyle/>
                    <a:p>
                      <a:pPr algn="ctr"/>
                      <a:r>
                        <a:rPr lang="en-IN" sz="2000" dirty="0"/>
                        <a:t>8.</a:t>
                      </a:r>
                    </a:p>
                  </a:txBody>
                  <a:tcPr/>
                </a:tc>
                <a:tc>
                  <a:txBody>
                    <a:bodyPr/>
                    <a:lstStyle/>
                    <a:p>
                      <a:r>
                        <a:rPr lang="en-IN" sz="2000" b="0" u="none" dirty="0">
                          <a:effectLst/>
                        </a:rPr>
                        <a:t>Modelling</a:t>
                      </a:r>
                    </a:p>
                  </a:txBody>
                  <a:tcPr/>
                </a:tc>
                <a:tc>
                  <a:txBody>
                    <a:bodyPr/>
                    <a:lstStyle/>
                    <a:p>
                      <a:pPr algn="ctr"/>
                      <a:r>
                        <a:rPr lang="en-IN" sz="1800" dirty="0"/>
                        <a:t>14</a:t>
                      </a:r>
                    </a:p>
                  </a:txBody>
                  <a:tcPr/>
                </a:tc>
                <a:extLst>
                  <a:ext uri="{0D108BD9-81ED-4DB2-BD59-A6C34878D82A}">
                    <a16:rowId xmlns:a16="http://schemas.microsoft.com/office/drawing/2014/main" val="2179012088"/>
                  </a:ext>
                </a:extLst>
              </a:tr>
              <a:tr h="401605">
                <a:tc>
                  <a:txBody>
                    <a:bodyPr/>
                    <a:lstStyle/>
                    <a:p>
                      <a:pPr algn="ctr"/>
                      <a:r>
                        <a:rPr lang="en-IN" sz="20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u="none" kern="1200" dirty="0">
                          <a:solidFill>
                            <a:schemeClr val="dk1"/>
                          </a:solidFill>
                          <a:effectLst/>
                          <a:latin typeface="+mn-lt"/>
                          <a:ea typeface="+mn-ea"/>
                          <a:cs typeface="Times New Roman" panose="02020603050405020304" pitchFamily="18" charset="0"/>
                        </a:rPr>
                        <a:t>Experimentation</a:t>
                      </a:r>
                    </a:p>
                  </a:txBody>
                  <a:tcPr/>
                </a:tc>
                <a:tc>
                  <a:txBody>
                    <a:bodyPr/>
                    <a:lstStyle/>
                    <a:p>
                      <a:pPr algn="ctr"/>
                      <a:r>
                        <a:rPr lang="en-IN" sz="1800" dirty="0"/>
                        <a:t>18</a:t>
                      </a:r>
                    </a:p>
                  </a:txBody>
                  <a:tcPr/>
                </a:tc>
                <a:extLst>
                  <a:ext uri="{0D108BD9-81ED-4DB2-BD59-A6C34878D82A}">
                    <a16:rowId xmlns:a16="http://schemas.microsoft.com/office/drawing/2014/main" val="1932040622"/>
                  </a:ext>
                </a:extLst>
              </a:tr>
              <a:tr h="401605">
                <a:tc>
                  <a:txBody>
                    <a:bodyPr/>
                    <a:lstStyle/>
                    <a:p>
                      <a:pPr algn="ctr"/>
                      <a:r>
                        <a:rPr lang="en-IN" sz="2000" dirty="0"/>
                        <a:t>10.</a:t>
                      </a:r>
                    </a:p>
                  </a:txBody>
                  <a:tcPr/>
                </a:tc>
                <a:tc>
                  <a:txBody>
                    <a:bodyPr/>
                    <a:lstStyle/>
                    <a:p>
                      <a:r>
                        <a:rPr lang="en-IN" sz="2000" b="0" u="none" dirty="0">
                          <a:effectLst/>
                        </a:rPr>
                        <a:t>Results and D</a:t>
                      </a:r>
                      <a:r>
                        <a:rPr lang="en-IN" sz="2000" dirty="0"/>
                        <a:t>iscussions</a:t>
                      </a:r>
                      <a:endParaRPr lang="en-IN" sz="2000" b="0" u="none" dirty="0">
                        <a:effectLst/>
                      </a:endParaRPr>
                    </a:p>
                  </a:txBody>
                  <a:tcPr/>
                </a:tc>
                <a:tc>
                  <a:txBody>
                    <a:bodyPr/>
                    <a:lstStyle/>
                    <a:p>
                      <a:pPr algn="ctr"/>
                      <a:r>
                        <a:rPr lang="en-IN" sz="1800" dirty="0"/>
                        <a:t>22</a:t>
                      </a:r>
                    </a:p>
                  </a:txBody>
                  <a:tcPr/>
                </a:tc>
                <a:extLst>
                  <a:ext uri="{0D108BD9-81ED-4DB2-BD59-A6C34878D82A}">
                    <a16:rowId xmlns:a16="http://schemas.microsoft.com/office/drawing/2014/main" val="3629227858"/>
                  </a:ext>
                </a:extLst>
              </a:tr>
              <a:tr h="432704">
                <a:tc>
                  <a:txBody>
                    <a:bodyPr/>
                    <a:lstStyle/>
                    <a:p>
                      <a:pPr algn="ctr"/>
                      <a:r>
                        <a:rPr lang="en-IN" sz="20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u="none" kern="1200" dirty="0">
                          <a:solidFill>
                            <a:schemeClr val="dk1"/>
                          </a:solidFill>
                          <a:effectLst/>
                          <a:latin typeface="+mn-lt"/>
                          <a:ea typeface="+mn-ea"/>
                          <a:cs typeface="Calibri"/>
                        </a:rPr>
                        <a:t>Total cost of the Project </a:t>
                      </a:r>
                      <a:endParaRPr lang="en-IN" sz="2000" b="0" u="none" kern="1200" dirty="0">
                        <a:solidFill>
                          <a:schemeClr val="dk1"/>
                        </a:solidFill>
                        <a:effectLst/>
                        <a:latin typeface="+mn-lt"/>
                        <a:ea typeface="+mn-ea"/>
                        <a:cs typeface="+mn-cs"/>
                      </a:endParaRPr>
                    </a:p>
                  </a:txBody>
                  <a:tcPr/>
                </a:tc>
                <a:tc>
                  <a:txBody>
                    <a:bodyPr/>
                    <a:lstStyle/>
                    <a:p>
                      <a:pPr algn="ctr"/>
                      <a:r>
                        <a:rPr lang="en-IN" sz="2000" dirty="0"/>
                        <a:t>30</a:t>
                      </a:r>
                    </a:p>
                  </a:txBody>
                  <a:tcPr/>
                </a:tc>
                <a:extLst>
                  <a:ext uri="{0D108BD9-81ED-4DB2-BD59-A6C34878D82A}">
                    <a16:rowId xmlns:a16="http://schemas.microsoft.com/office/drawing/2014/main" val="1895056628"/>
                  </a:ext>
                </a:extLst>
              </a:tr>
              <a:tr h="432704">
                <a:tc>
                  <a:txBody>
                    <a:bodyPr/>
                    <a:lstStyle/>
                    <a:p>
                      <a:pPr algn="ctr"/>
                      <a:r>
                        <a:rPr lang="en-IN" sz="2000" dirty="0"/>
                        <a:t>12.</a:t>
                      </a:r>
                    </a:p>
                  </a:txBody>
                  <a:tcPr/>
                </a:tc>
                <a:tc>
                  <a:txBody>
                    <a:bodyPr/>
                    <a:lstStyle/>
                    <a:p>
                      <a:r>
                        <a:rPr lang="en-IN" sz="2000" b="0" u="none" dirty="0">
                          <a:effectLst/>
                        </a:rPr>
                        <a:t>Applications</a:t>
                      </a:r>
                    </a:p>
                  </a:txBody>
                  <a:tcPr/>
                </a:tc>
                <a:tc>
                  <a:txBody>
                    <a:bodyPr/>
                    <a:lstStyle/>
                    <a:p>
                      <a:pPr algn="ctr"/>
                      <a:r>
                        <a:rPr lang="en-IN" sz="2000" dirty="0"/>
                        <a:t>31</a:t>
                      </a:r>
                    </a:p>
                  </a:txBody>
                  <a:tcPr/>
                </a:tc>
                <a:extLst>
                  <a:ext uri="{0D108BD9-81ED-4DB2-BD59-A6C34878D82A}">
                    <a16:rowId xmlns:a16="http://schemas.microsoft.com/office/drawing/2014/main" val="2777176641"/>
                  </a:ext>
                </a:extLst>
              </a:tr>
              <a:tr h="432704">
                <a:tc>
                  <a:txBody>
                    <a:bodyPr/>
                    <a:lstStyle/>
                    <a:p>
                      <a:pPr algn="ctr"/>
                      <a:r>
                        <a:rPr lang="en-IN" sz="20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u="none" kern="1200" dirty="0">
                          <a:solidFill>
                            <a:schemeClr val="dk1"/>
                          </a:solidFill>
                          <a:effectLst/>
                          <a:latin typeface="+mn-lt"/>
                          <a:ea typeface="+mn-ea"/>
                          <a:cs typeface="Calibri"/>
                        </a:rPr>
                        <a:t>Project outcomes </a:t>
                      </a:r>
                      <a:endParaRPr lang="en-IN" sz="2000" b="0" u="none" kern="1200" dirty="0">
                        <a:solidFill>
                          <a:schemeClr val="dk1"/>
                        </a:solidFill>
                        <a:effectLst/>
                        <a:latin typeface="+mn-lt"/>
                        <a:ea typeface="+mn-ea"/>
                        <a:cs typeface="+mn-cs"/>
                      </a:endParaRPr>
                    </a:p>
                  </a:txBody>
                  <a:tcPr/>
                </a:tc>
                <a:tc>
                  <a:txBody>
                    <a:bodyPr/>
                    <a:lstStyle/>
                    <a:p>
                      <a:pPr algn="ctr"/>
                      <a:r>
                        <a:rPr lang="en-IN" sz="2000" dirty="0"/>
                        <a:t>32</a:t>
                      </a:r>
                    </a:p>
                  </a:txBody>
                  <a:tcPr/>
                </a:tc>
                <a:extLst>
                  <a:ext uri="{0D108BD9-81ED-4DB2-BD59-A6C34878D82A}">
                    <a16:rowId xmlns:a16="http://schemas.microsoft.com/office/drawing/2014/main" val="3990752172"/>
                  </a:ext>
                </a:extLst>
              </a:tr>
              <a:tr h="432704">
                <a:tc>
                  <a:txBody>
                    <a:bodyPr/>
                    <a:lstStyle/>
                    <a:p>
                      <a:pPr algn="ctr"/>
                      <a:r>
                        <a:rPr lang="en-IN" sz="20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u="none" kern="100" dirty="0">
                          <a:solidFill>
                            <a:schemeClr val="dk1"/>
                          </a:solidFill>
                          <a:effectLst/>
                          <a:latin typeface="+mn-lt"/>
                          <a:ea typeface="Calibri" panose="020F0502020204030204" pitchFamily="34" charset="0"/>
                          <a:cs typeface="Times New Roman" panose="02020603050405020304" pitchFamily="18" charset="0"/>
                        </a:rPr>
                        <a:t>References</a:t>
                      </a:r>
                      <a:endParaRPr lang="en-IN" sz="2000" b="0" u="none" kern="100" dirty="0">
                        <a:solidFill>
                          <a:schemeClr val="dk1"/>
                        </a:solidFill>
                        <a:effectLst/>
                        <a:latin typeface="+mn-lt"/>
                        <a:ea typeface="Calibri" panose="020F0502020204030204" pitchFamily="34" charset="0"/>
                        <a:cs typeface="Times New Roman" panose="02020603050405020304" pitchFamily="18" charset="0"/>
                      </a:endParaRPr>
                    </a:p>
                  </a:txBody>
                  <a:tcPr/>
                </a:tc>
                <a:tc>
                  <a:txBody>
                    <a:bodyPr/>
                    <a:lstStyle/>
                    <a:p>
                      <a:pPr algn="ctr"/>
                      <a:r>
                        <a:rPr lang="en-IN" sz="2000" dirty="0"/>
                        <a:t>33</a:t>
                      </a:r>
                    </a:p>
                  </a:txBody>
                  <a:tcPr/>
                </a:tc>
                <a:extLst>
                  <a:ext uri="{0D108BD9-81ED-4DB2-BD59-A6C34878D82A}">
                    <a16:rowId xmlns:a16="http://schemas.microsoft.com/office/drawing/2014/main" val="1244969037"/>
                  </a:ext>
                </a:extLst>
              </a:tr>
            </a:tbl>
          </a:graphicData>
        </a:graphic>
      </p:graphicFrame>
    </p:spTree>
    <p:extLst>
      <p:ext uri="{BB962C8B-B14F-4D97-AF65-F5344CB8AC3E}">
        <p14:creationId xmlns:p14="http://schemas.microsoft.com/office/powerpoint/2010/main" val="1661194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88EFF1-ECAA-B264-1847-C9911E699AD8}"/>
              </a:ext>
            </a:extLst>
          </p:cNvPr>
          <p:cNvSpPr txBox="1"/>
          <p:nvPr/>
        </p:nvSpPr>
        <p:spPr>
          <a:xfrm>
            <a:off x="232646" y="211844"/>
            <a:ext cx="6097348" cy="430887"/>
          </a:xfrm>
          <a:prstGeom prst="rect">
            <a:avLst/>
          </a:prstGeom>
          <a:noFill/>
        </p:spPr>
        <p:txBody>
          <a:bodyPr wrap="square">
            <a:spAutoFit/>
          </a:bodyPr>
          <a:lstStyle/>
          <a:p>
            <a:pPr marL="342900" indent="-342900">
              <a:buFont typeface="Wingdings" panose="05000000000000000000" pitchFamily="2" charset="2"/>
              <a:buChar char="Ø"/>
            </a:pPr>
            <a:r>
              <a:rPr lang="en-IN" sz="2200" b="1" dirty="0"/>
              <a:t>Flexural Test Specimen</a:t>
            </a:r>
          </a:p>
        </p:txBody>
      </p:sp>
      <p:pic>
        <p:nvPicPr>
          <p:cNvPr id="6" name="Picture 5">
            <a:extLst>
              <a:ext uri="{FF2B5EF4-FFF2-40B4-BE49-F238E27FC236}">
                <a16:creationId xmlns:a16="http://schemas.microsoft.com/office/drawing/2014/main" id="{440BACBD-8CA0-84F2-7670-CCE7BE2B3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098" y="642731"/>
            <a:ext cx="3352708" cy="5960370"/>
          </a:xfrm>
          <a:prstGeom prst="rect">
            <a:avLst/>
          </a:prstGeom>
        </p:spPr>
      </p:pic>
      <p:pic>
        <p:nvPicPr>
          <p:cNvPr id="7" name="WhatsApp Video 2024-04-29 at 07.54.18_ad78803c">
            <a:hlinkClick r:id="" action="ppaction://media"/>
            <a:extLst>
              <a:ext uri="{FF2B5EF4-FFF2-40B4-BE49-F238E27FC236}">
                <a16:creationId xmlns:a16="http://schemas.microsoft.com/office/drawing/2014/main" id="{462676C8-294E-7C7A-81DB-F11E8BB72B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4868" y="930516"/>
            <a:ext cx="2946400" cy="5384800"/>
          </a:xfrm>
          <a:prstGeom prst="rect">
            <a:avLst/>
          </a:prstGeom>
        </p:spPr>
      </p:pic>
      <p:pic>
        <p:nvPicPr>
          <p:cNvPr id="9" name="Picture 8">
            <a:extLst>
              <a:ext uri="{FF2B5EF4-FFF2-40B4-BE49-F238E27FC236}">
                <a16:creationId xmlns:a16="http://schemas.microsoft.com/office/drawing/2014/main" id="{FC833578-5D9E-1C0F-537C-3A68762817F7}"/>
              </a:ext>
            </a:extLst>
          </p:cNvPr>
          <p:cNvPicPr>
            <a:picLocks noChangeAspect="1"/>
          </p:cNvPicPr>
          <p:nvPr/>
        </p:nvPicPr>
        <p:blipFill rotWithShape="1">
          <a:blip r:embed="rId6">
            <a:extLst>
              <a:ext uri="{28A0092B-C50C-407E-A947-70E740481C1C}">
                <a14:useLocalDpi xmlns:a14="http://schemas.microsoft.com/office/drawing/2010/main" val="0"/>
              </a:ext>
            </a:extLst>
          </a:blip>
          <a:srcRect l="6399" t="3089" r="9176" b="3089"/>
          <a:stretch/>
        </p:blipFill>
        <p:spPr>
          <a:xfrm>
            <a:off x="53659" y="1207164"/>
            <a:ext cx="5262379" cy="4489629"/>
          </a:xfrm>
          <a:prstGeom prst="rect">
            <a:avLst/>
          </a:prstGeom>
        </p:spPr>
      </p:pic>
    </p:spTree>
    <p:extLst>
      <p:ext uri="{BB962C8B-B14F-4D97-AF65-F5344CB8AC3E}">
        <p14:creationId xmlns:p14="http://schemas.microsoft.com/office/powerpoint/2010/main" val="404278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4C312C-D4DD-1598-7E25-E4FC50CB7AF6}"/>
              </a:ext>
            </a:extLst>
          </p:cNvPr>
          <p:cNvSpPr txBox="1"/>
          <p:nvPr/>
        </p:nvSpPr>
        <p:spPr>
          <a:xfrm>
            <a:off x="394487" y="373684"/>
            <a:ext cx="6097348" cy="430887"/>
          </a:xfrm>
          <a:prstGeom prst="rect">
            <a:avLst/>
          </a:prstGeom>
          <a:noFill/>
        </p:spPr>
        <p:txBody>
          <a:bodyPr wrap="square">
            <a:spAutoFit/>
          </a:bodyPr>
          <a:lstStyle/>
          <a:p>
            <a:pPr marL="342900" indent="-342900">
              <a:buFont typeface="Wingdings" panose="05000000000000000000" pitchFamily="2" charset="2"/>
              <a:buChar char="Ø"/>
            </a:pPr>
            <a:r>
              <a:rPr lang="en-IN" sz="2200" b="1" dirty="0"/>
              <a:t>Result of Flexural test</a:t>
            </a:r>
          </a:p>
        </p:txBody>
      </p:sp>
      <p:graphicFrame>
        <p:nvGraphicFramePr>
          <p:cNvPr id="2" name="Table 1">
            <a:extLst>
              <a:ext uri="{FF2B5EF4-FFF2-40B4-BE49-F238E27FC236}">
                <a16:creationId xmlns:a16="http://schemas.microsoft.com/office/drawing/2014/main" id="{F8F626C1-5DDF-DC5C-472D-DB09733C34E3}"/>
              </a:ext>
            </a:extLst>
          </p:cNvPr>
          <p:cNvGraphicFramePr>
            <a:graphicFrameLocks noGrp="1"/>
          </p:cNvGraphicFramePr>
          <p:nvPr>
            <p:extLst>
              <p:ext uri="{D42A27DB-BD31-4B8C-83A1-F6EECF244321}">
                <p14:modId xmlns:p14="http://schemas.microsoft.com/office/powerpoint/2010/main" val="3745449605"/>
              </p:ext>
            </p:extLst>
          </p:nvPr>
        </p:nvGraphicFramePr>
        <p:xfrm>
          <a:off x="898216" y="970615"/>
          <a:ext cx="10438726" cy="5482194"/>
        </p:xfrm>
        <a:graphic>
          <a:graphicData uri="http://schemas.openxmlformats.org/drawingml/2006/table">
            <a:tbl>
              <a:tblPr firstRow="1" firstCol="1" bandRow="1">
                <a:tableStyleId>{B301B821-A1FF-4177-AEE7-76D212191A09}</a:tableStyleId>
              </a:tblPr>
              <a:tblGrid>
                <a:gridCol w="1043873">
                  <a:extLst>
                    <a:ext uri="{9D8B030D-6E8A-4147-A177-3AD203B41FA5}">
                      <a16:colId xmlns:a16="http://schemas.microsoft.com/office/drawing/2014/main" val="4169824098"/>
                    </a:ext>
                  </a:extLst>
                </a:gridCol>
                <a:gridCol w="1683143">
                  <a:extLst>
                    <a:ext uri="{9D8B030D-6E8A-4147-A177-3AD203B41FA5}">
                      <a16:colId xmlns:a16="http://schemas.microsoft.com/office/drawing/2014/main" val="3542040899"/>
                    </a:ext>
                  </a:extLst>
                </a:gridCol>
                <a:gridCol w="1804524">
                  <a:extLst>
                    <a:ext uri="{9D8B030D-6E8A-4147-A177-3AD203B41FA5}">
                      <a16:colId xmlns:a16="http://schemas.microsoft.com/office/drawing/2014/main" val="1718752375"/>
                    </a:ext>
                  </a:extLst>
                </a:gridCol>
                <a:gridCol w="1707419">
                  <a:extLst>
                    <a:ext uri="{9D8B030D-6E8A-4147-A177-3AD203B41FA5}">
                      <a16:colId xmlns:a16="http://schemas.microsoft.com/office/drawing/2014/main" val="1022346348"/>
                    </a:ext>
                  </a:extLst>
                </a:gridCol>
                <a:gridCol w="2095837">
                  <a:extLst>
                    <a:ext uri="{9D8B030D-6E8A-4147-A177-3AD203B41FA5}">
                      <a16:colId xmlns:a16="http://schemas.microsoft.com/office/drawing/2014/main" val="1539181442"/>
                    </a:ext>
                  </a:extLst>
                </a:gridCol>
                <a:gridCol w="2103930">
                  <a:extLst>
                    <a:ext uri="{9D8B030D-6E8A-4147-A177-3AD203B41FA5}">
                      <a16:colId xmlns:a16="http://schemas.microsoft.com/office/drawing/2014/main" val="412397985"/>
                    </a:ext>
                  </a:extLst>
                </a:gridCol>
              </a:tblGrid>
              <a:tr h="577200">
                <a:tc>
                  <a:txBody>
                    <a:bodyPr/>
                    <a:lstStyle/>
                    <a:p>
                      <a:pPr algn="ctr">
                        <a:lnSpc>
                          <a:spcPct val="107000"/>
                        </a:lnSpc>
                        <a:spcAft>
                          <a:spcPts val="800"/>
                        </a:spcAft>
                      </a:pPr>
                      <a:r>
                        <a:rPr lang="en-IN" sz="1800" dirty="0">
                          <a:effectLst/>
                        </a:rPr>
                        <a:t>Sl. </a:t>
                      </a:r>
                    </a:p>
                    <a:p>
                      <a:pPr algn="ctr">
                        <a:lnSpc>
                          <a:spcPct val="107000"/>
                        </a:lnSpc>
                        <a:spcAft>
                          <a:spcPts val="800"/>
                        </a:spcAft>
                      </a:pPr>
                      <a:r>
                        <a:rPr lang="en-IN" sz="1800" dirty="0">
                          <a:effectLst/>
                        </a:rPr>
                        <a:t>No.</a:t>
                      </a:r>
                    </a:p>
                  </a:txBody>
                  <a:tcPr marL="68580" marR="68580" marT="0" marB="0"/>
                </a:tc>
                <a:tc>
                  <a:txBody>
                    <a:bodyPr/>
                    <a:lstStyle/>
                    <a:p>
                      <a:pPr algn="ctr">
                        <a:lnSpc>
                          <a:spcPct val="107000"/>
                        </a:lnSpc>
                        <a:spcAft>
                          <a:spcPts val="800"/>
                        </a:spcAft>
                      </a:pPr>
                      <a:r>
                        <a:rPr lang="en-IN" sz="1800" dirty="0">
                          <a:effectLst/>
                        </a:rPr>
                        <a:t>Layer Thickness (mm)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Printing Speed (mm/s)</a:t>
                      </a:r>
                    </a:p>
                    <a:p>
                      <a:pPr algn="ct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Density </a:t>
                      </a:r>
                    </a:p>
                    <a:p>
                      <a:pPr algn="ctr">
                        <a:lnSpc>
                          <a:spcPct val="107000"/>
                        </a:lnSpc>
                        <a:spcAft>
                          <a:spcPts val="800"/>
                        </a:spcAft>
                      </a:pPr>
                      <a:r>
                        <a:rPr lang="en-IN" sz="1800" dirty="0">
                          <a:effectLst/>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Infill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dirty="0"/>
                        <a:t> Flexural Strength</a:t>
                      </a:r>
                    </a:p>
                    <a:p>
                      <a:pPr marL="0" marR="0" lvl="0" indent="0" algn="ctr" defTabSz="914400" rtl="0" eaLnBrk="1" fontAlgn="auto" latinLnBrk="0" hangingPunct="1">
                        <a:lnSpc>
                          <a:spcPct val="107000"/>
                        </a:lnSpc>
                        <a:spcBef>
                          <a:spcPts val="0"/>
                        </a:spcBef>
                        <a:spcAft>
                          <a:spcPts val="800"/>
                        </a:spcAft>
                        <a:buClrTx/>
                        <a:buSzTx/>
                        <a:buFontTx/>
                        <a:buNone/>
                        <a:tabLst/>
                        <a:defRPr/>
                      </a:pPr>
                      <a:r>
                        <a:rPr lang="en-IN" dirty="0"/>
                        <a:t>(N/</a:t>
                      </a:r>
                      <a:r>
                        <a:rPr lang="en-IN" sz="1800" b="1" kern="1200" dirty="0">
                          <a:solidFill>
                            <a:schemeClr val="lt1"/>
                          </a:solidFill>
                          <a:effectLst/>
                        </a:rPr>
                        <a:t>mm</a:t>
                      </a:r>
                      <a:r>
                        <a:rPr lang="en-IN" sz="1800" b="1" kern="1200" baseline="30000" dirty="0">
                          <a:solidFill>
                            <a:schemeClr val="lt1"/>
                          </a:solidFill>
                          <a:effectLst/>
                        </a:rPr>
                        <a:t>2</a:t>
                      </a:r>
                      <a:r>
                        <a:rPr lang="en-IN" sz="1800" dirty="0">
                          <a:effectLst/>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179085"/>
                  </a:ext>
                </a:extLst>
              </a:tr>
              <a:tr h="282070">
                <a:tc>
                  <a:txBody>
                    <a:bodyPr/>
                    <a:lstStyle/>
                    <a:p>
                      <a:pPr algn="ctr">
                        <a:lnSpc>
                          <a:spcPct val="107000"/>
                        </a:lnSpc>
                        <a:spcAft>
                          <a:spcPts val="800"/>
                        </a:spcAft>
                      </a:pPr>
                      <a:r>
                        <a:rPr lang="en-IN"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2.891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6768967"/>
                  </a:ext>
                </a:extLst>
              </a:tr>
              <a:tr h="282070">
                <a:tc>
                  <a:txBody>
                    <a:bodyPr/>
                    <a:lstStyle/>
                    <a:p>
                      <a:pPr algn="ctr">
                        <a:lnSpc>
                          <a:spcPct val="107000"/>
                        </a:lnSpc>
                        <a:spcAft>
                          <a:spcPts val="800"/>
                        </a:spcAft>
                      </a:pPr>
                      <a:r>
                        <a:rPr lang="en-IN" sz="1800">
                          <a:effectLst/>
                        </a:rPr>
                        <a:t>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3.765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1210287"/>
                  </a:ext>
                </a:extLst>
              </a:tr>
              <a:tr h="282070">
                <a:tc>
                  <a:txBody>
                    <a:bodyPr/>
                    <a:lstStyle/>
                    <a:p>
                      <a:pPr algn="ctr">
                        <a:lnSpc>
                          <a:spcPct val="107000"/>
                        </a:lnSpc>
                        <a:spcAft>
                          <a:spcPts val="80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1589288"/>
                  </a:ext>
                </a:extLst>
              </a:tr>
              <a:tr h="282070">
                <a:tc>
                  <a:txBody>
                    <a:bodyPr/>
                    <a:lstStyle/>
                    <a:p>
                      <a:pPr algn="ctr">
                        <a:lnSpc>
                          <a:spcPct val="107000"/>
                        </a:lnSpc>
                        <a:spcAft>
                          <a:spcPts val="800"/>
                        </a:spcAft>
                      </a:pPr>
                      <a:r>
                        <a:rPr lang="en-IN" sz="1800">
                          <a:effectLst/>
                        </a:rPr>
                        <a:t>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3.833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7606681"/>
                  </a:ext>
                </a:extLst>
              </a:tr>
              <a:tr h="282070">
                <a:tc>
                  <a:txBody>
                    <a:bodyPr/>
                    <a:lstStyle/>
                    <a:p>
                      <a:pPr algn="ctr">
                        <a:lnSpc>
                          <a:spcPct val="107000"/>
                        </a:lnSpc>
                        <a:spcAft>
                          <a:spcPts val="800"/>
                        </a:spcAft>
                      </a:pPr>
                      <a:r>
                        <a:rPr lang="en-IN" sz="1800">
                          <a:effectLst/>
                        </a:rPr>
                        <a:t>5</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702639"/>
                  </a:ext>
                </a:extLst>
              </a:tr>
              <a:tr h="282070">
                <a:tc>
                  <a:txBody>
                    <a:bodyPr/>
                    <a:lstStyle/>
                    <a:p>
                      <a:pPr algn="ctr">
                        <a:lnSpc>
                          <a:spcPct val="107000"/>
                        </a:lnSpc>
                        <a:spcAft>
                          <a:spcPts val="800"/>
                        </a:spcAft>
                      </a:pPr>
                      <a:r>
                        <a:rPr lang="en-IN" sz="1800">
                          <a:effectLst/>
                        </a:rPr>
                        <a:t>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4716831"/>
                  </a:ext>
                </a:extLst>
              </a:tr>
              <a:tr h="282070">
                <a:tc>
                  <a:txBody>
                    <a:bodyPr/>
                    <a:lstStyle/>
                    <a:p>
                      <a:pPr algn="ctr">
                        <a:lnSpc>
                          <a:spcPct val="107000"/>
                        </a:lnSpc>
                        <a:spcAft>
                          <a:spcPts val="800"/>
                        </a:spcAft>
                      </a:pPr>
                      <a:r>
                        <a:rPr lang="en-IN" sz="1800">
                          <a:effectLst/>
                        </a:rPr>
                        <a:t>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3.900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0773356"/>
                  </a:ext>
                </a:extLst>
              </a:tr>
              <a:tr h="282070">
                <a:tc>
                  <a:txBody>
                    <a:bodyPr/>
                    <a:lstStyle/>
                    <a:p>
                      <a:pPr algn="ctr">
                        <a:lnSpc>
                          <a:spcPct val="107000"/>
                        </a:lnSpc>
                        <a:spcAft>
                          <a:spcPts val="800"/>
                        </a:spcAft>
                      </a:pPr>
                      <a:r>
                        <a:rPr lang="en-IN" sz="1800">
                          <a:effectLst/>
                        </a:rPr>
                        <a:t>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3.026</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6277623"/>
                  </a:ext>
                </a:extLst>
              </a:tr>
              <a:tr h="282070">
                <a:tc>
                  <a:txBody>
                    <a:bodyPr/>
                    <a:lstStyle/>
                    <a:p>
                      <a:pPr algn="ctr">
                        <a:lnSpc>
                          <a:spcPct val="107000"/>
                        </a:lnSpc>
                        <a:spcAft>
                          <a:spcPts val="800"/>
                        </a:spcAft>
                      </a:pPr>
                      <a:r>
                        <a:rPr lang="en-IN" sz="1800">
                          <a:effectLst/>
                        </a:rPr>
                        <a:t>9</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974002"/>
                  </a:ext>
                </a:extLst>
              </a:tr>
              <a:tr h="282070">
                <a:tc>
                  <a:txBody>
                    <a:bodyPr/>
                    <a:lstStyle/>
                    <a:p>
                      <a:pPr algn="ctr">
                        <a:lnSpc>
                          <a:spcPct val="107000"/>
                        </a:lnSpc>
                        <a:spcAft>
                          <a:spcPts val="800"/>
                        </a:spcAft>
                      </a:pPr>
                      <a:r>
                        <a:rPr lang="en-IN" sz="1800">
                          <a:effectLst/>
                        </a:rPr>
                        <a:t>10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3.698</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8305909"/>
                  </a:ext>
                </a:extLst>
              </a:tr>
              <a:tr h="282070">
                <a:tc>
                  <a:txBody>
                    <a:bodyPr/>
                    <a:lstStyle/>
                    <a:p>
                      <a:pPr algn="ctr">
                        <a:lnSpc>
                          <a:spcPct val="107000"/>
                        </a:lnSpc>
                        <a:spcAft>
                          <a:spcPts val="800"/>
                        </a:spcAft>
                      </a:pPr>
                      <a:r>
                        <a:rPr lang="en-IN" sz="1800">
                          <a:effectLst/>
                        </a:rPr>
                        <a:t>11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4.102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8570944"/>
                  </a:ext>
                </a:extLst>
              </a:tr>
              <a:tr h="282070">
                <a:tc>
                  <a:txBody>
                    <a:bodyPr/>
                    <a:lstStyle/>
                    <a:p>
                      <a:pPr algn="ctr">
                        <a:lnSpc>
                          <a:spcPct val="107000"/>
                        </a:lnSpc>
                        <a:spcAft>
                          <a:spcPts val="800"/>
                        </a:spcAft>
                      </a:pPr>
                      <a:r>
                        <a:rPr lang="en-IN" sz="1800">
                          <a:effectLst/>
                        </a:rPr>
                        <a:t>12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9317076"/>
                  </a:ext>
                </a:extLst>
              </a:tr>
              <a:tr h="282070">
                <a:tc>
                  <a:txBody>
                    <a:bodyPr/>
                    <a:lstStyle/>
                    <a:p>
                      <a:pPr algn="ctr">
                        <a:lnSpc>
                          <a:spcPct val="107000"/>
                        </a:lnSpc>
                        <a:spcAft>
                          <a:spcPts val="800"/>
                        </a:spcAft>
                      </a:pPr>
                      <a:r>
                        <a:rPr lang="en-IN" sz="1800">
                          <a:effectLst/>
                        </a:rPr>
                        <a:t>13</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600" dirty="0">
                          <a:effectLst/>
                        </a:rPr>
                        <a:t>Support Cube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4.034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676153"/>
                  </a:ext>
                </a:extLst>
              </a:tr>
              <a:tr h="282070">
                <a:tc>
                  <a:txBody>
                    <a:bodyPr/>
                    <a:lstStyle/>
                    <a:p>
                      <a:pPr algn="ctr">
                        <a:lnSpc>
                          <a:spcPct val="107000"/>
                        </a:lnSpc>
                        <a:spcAft>
                          <a:spcPts val="800"/>
                        </a:spcAft>
                      </a:pPr>
                      <a:r>
                        <a:rPr lang="en-IN" sz="1800">
                          <a:effectLst/>
                        </a:rPr>
                        <a:t>14</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Gyroid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3286318"/>
                  </a:ext>
                </a:extLst>
              </a:tr>
              <a:tr h="282070">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50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Honeycomb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a:effectLst/>
                        </a:rPr>
                        <a:t>3.967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6444"/>
                  </a:ext>
                </a:extLst>
              </a:tr>
              <a:tr h="282070">
                <a:tc>
                  <a:txBody>
                    <a:bodyPr/>
                    <a:lstStyle/>
                    <a:p>
                      <a:pPr algn="ctr">
                        <a:lnSpc>
                          <a:spcPct val="107000"/>
                        </a:lnSpc>
                        <a:spcAft>
                          <a:spcPts val="800"/>
                        </a:spcAft>
                      </a:pPr>
                      <a:r>
                        <a:rPr lang="en-IN" sz="1800" dirty="0">
                          <a:effectLst/>
                        </a:rPr>
                        <a:t>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0.30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1800" dirty="0">
                          <a:effectLst/>
                        </a:rPr>
                        <a:t>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800" dirty="0">
                          <a:effectLst/>
                        </a:rPr>
                        <a:t>4.371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0523921"/>
                  </a:ext>
                </a:extLst>
              </a:tr>
            </a:tbl>
          </a:graphicData>
        </a:graphic>
      </p:graphicFrame>
    </p:spTree>
    <p:extLst>
      <p:ext uri="{BB962C8B-B14F-4D97-AF65-F5344CB8AC3E}">
        <p14:creationId xmlns:p14="http://schemas.microsoft.com/office/powerpoint/2010/main" val="272703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0F343A-B57F-B273-072F-5F2E19E30D50}"/>
              </a:ext>
            </a:extLst>
          </p:cNvPr>
          <p:cNvSpPr txBox="1"/>
          <p:nvPr/>
        </p:nvSpPr>
        <p:spPr>
          <a:xfrm>
            <a:off x="0" y="40627"/>
            <a:ext cx="12192000" cy="707886"/>
          </a:xfrm>
          <a:prstGeom prst="rect">
            <a:avLst/>
          </a:prstGeom>
          <a:noFill/>
        </p:spPr>
        <p:txBody>
          <a:bodyPr wrap="square">
            <a:spAutoFit/>
          </a:bodyPr>
          <a:lstStyle/>
          <a:p>
            <a:pPr algn="ctr"/>
            <a:r>
              <a:rPr lang="en-IN" sz="4000" b="1" u="sng" dirty="0">
                <a:effectLst>
                  <a:outerShdw blurRad="38100" dist="38100" dir="2700000" algn="tl">
                    <a:srgbClr val="000000">
                      <a:alpha val="43137"/>
                    </a:srgbClr>
                  </a:outerShdw>
                </a:effectLst>
                <a:latin typeface="+mj-lt"/>
              </a:rPr>
              <a:t>Results and Discussions</a:t>
            </a:r>
          </a:p>
        </p:txBody>
      </p:sp>
      <p:sp>
        <p:nvSpPr>
          <p:cNvPr id="4" name="TextBox 3">
            <a:extLst>
              <a:ext uri="{FF2B5EF4-FFF2-40B4-BE49-F238E27FC236}">
                <a16:creationId xmlns:a16="http://schemas.microsoft.com/office/drawing/2014/main" id="{7F6770B2-2BDE-7F7E-F77B-7F393945B6B4}"/>
              </a:ext>
            </a:extLst>
          </p:cNvPr>
          <p:cNvSpPr txBox="1"/>
          <p:nvPr/>
        </p:nvSpPr>
        <p:spPr>
          <a:xfrm>
            <a:off x="129471" y="748513"/>
            <a:ext cx="6097348" cy="461665"/>
          </a:xfrm>
          <a:prstGeom prst="rect">
            <a:avLst/>
          </a:prstGeom>
          <a:noFill/>
        </p:spPr>
        <p:txBody>
          <a:bodyPr wrap="square">
            <a:spAutoFit/>
          </a:bodyPr>
          <a:lstStyle/>
          <a:p>
            <a:pPr marL="342900" indent="-342900">
              <a:buFont typeface="Wingdings" panose="05000000000000000000" pitchFamily="2" charset="2"/>
              <a:buChar char="Ø"/>
            </a:pPr>
            <a:r>
              <a:rPr lang="en-IN" sz="2400" b="1" dirty="0"/>
              <a:t>Tensile Specimen</a:t>
            </a:r>
          </a:p>
        </p:txBody>
      </p:sp>
      <p:sp>
        <p:nvSpPr>
          <p:cNvPr id="6" name="TextBox 5">
            <a:extLst>
              <a:ext uri="{FF2B5EF4-FFF2-40B4-BE49-F238E27FC236}">
                <a16:creationId xmlns:a16="http://schemas.microsoft.com/office/drawing/2014/main" id="{7F9DE44B-A4C1-3945-1924-83EDADBA24AE}"/>
              </a:ext>
            </a:extLst>
          </p:cNvPr>
          <p:cNvSpPr txBox="1"/>
          <p:nvPr/>
        </p:nvSpPr>
        <p:spPr>
          <a:xfrm>
            <a:off x="63388" y="1210178"/>
            <a:ext cx="6097348" cy="458074"/>
          </a:xfrm>
          <a:prstGeom prst="rect">
            <a:avLst/>
          </a:prstGeom>
          <a:noFill/>
        </p:spPr>
        <p:txBody>
          <a:bodyPr wrap="square">
            <a:spAutoFit/>
          </a:bodyPr>
          <a:lstStyle/>
          <a:p>
            <a:pPr marL="742950" marR="593725" lvl="1" indent="-285750">
              <a:lnSpc>
                <a:spcPct val="150000"/>
              </a:lnSpc>
              <a:spcAft>
                <a:spcPts val="1000"/>
              </a:spcAft>
              <a:buFont typeface="Arial" panose="020B0604020202020204" pitchFamily="34" charset="0"/>
              <a:buChar char="•"/>
            </a:pPr>
            <a:r>
              <a:rPr lang="en-IN" b="1" dirty="0">
                <a:latin typeface="Times New Roman" panose="02020603050405020304" pitchFamily="18" charset="0"/>
                <a:ea typeface="Times New Roman" panose="02020603050405020304" pitchFamily="18" charset="0"/>
              </a:rPr>
              <a:t>V</a:t>
            </a:r>
            <a:r>
              <a:rPr lang="en-IN" sz="1800" b="1" dirty="0">
                <a:effectLst/>
                <a:latin typeface="Times New Roman" panose="02020603050405020304" pitchFamily="18" charset="0"/>
                <a:ea typeface="Times New Roman" panose="02020603050405020304" pitchFamily="18" charset="0"/>
              </a:rPr>
              <a:t>ariation of experimental data</a:t>
            </a:r>
            <a:endParaRPr lang="en-IN" sz="16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F89E7D28-6D6C-ED89-528A-1DB9D186AF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7875" y="2129917"/>
            <a:ext cx="6097347" cy="3716325"/>
          </a:xfrm>
          <a:prstGeom prst="rect">
            <a:avLst/>
          </a:prstGeom>
          <a:noFill/>
          <a:ln>
            <a:noFill/>
          </a:ln>
        </p:spPr>
      </p:pic>
      <p:sp>
        <p:nvSpPr>
          <p:cNvPr id="9" name="TextBox 8">
            <a:extLst>
              <a:ext uri="{FF2B5EF4-FFF2-40B4-BE49-F238E27FC236}">
                <a16:creationId xmlns:a16="http://schemas.microsoft.com/office/drawing/2014/main" id="{80008323-B506-EC03-FC05-FB9D66CEB217}"/>
              </a:ext>
            </a:extLst>
          </p:cNvPr>
          <p:cNvSpPr txBox="1"/>
          <p:nvPr/>
        </p:nvSpPr>
        <p:spPr>
          <a:xfrm>
            <a:off x="-410293" y="1859341"/>
            <a:ext cx="6811093" cy="4480073"/>
          </a:xfrm>
          <a:prstGeom prst="rect">
            <a:avLst/>
          </a:prstGeom>
          <a:noFill/>
        </p:spPr>
        <p:txBody>
          <a:bodyPr wrap="square">
            <a:spAutoFit/>
          </a:bodyPr>
          <a:lstStyle/>
          <a:p>
            <a:pPr marL="630555" marR="593725" algn="just">
              <a:lnSpc>
                <a:spcPct val="150000"/>
              </a:lnSpc>
              <a:spcAft>
                <a:spcPts val="1000"/>
              </a:spcAft>
            </a:pPr>
            <a:r>
              <a:rPr lang="en-IN" sz="1600" dirty="0">
                <a:effectLst/>
                <a:latin typeface="Times New Roman" panose="02020603050405020304" pitchFamily="18" charset="0"/>
                <a:ea typeface="Times New Roman" panose="02020603050405020304" pitchFamily="18" charset="0"/>
              </a:rPr>
              <a:t>The data shows a gradual increase in tensile strength from lower values (16.691, 18.843) to higher values (24.534,25.170). This indicates a general trend of increasing strength. However, there are some fluctuations within this increasing trend. For example, there are instances where the tensile strength decreases slightly (e.g., 18.122 to 22.997) or increases significantly (e.g., 23.792 to 23.474). These variations suggest some level of measurement uncertainty or natural variation in the material's strength. Notably, there are a few instances where the tensile strength experiences significant jumps, such as from 22.944 to 23.792 or from 22.202 to 24.534. These larger variations could be attributed to factors like differences in testing conditions, or other external influences.</a:t>
            </a:r>
          </a:p>
        </p:txBody>
      </p:sp>
    </p:spTree>
    <p:extLst>
      <p:ext uri="{BB962C8B-B14F-4D97-AF65-F5344CB8AC3E}">
        <p14:creationId xmlns:p14="http://schemas.microsoft.com/office/powerpoint/2010/main" val="341852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B4CE-90BC-A6AD-B88D-9616B4067B63}"/>
              </a:ext>
            </a:extLst>
          </p:cNvPr>
          <p:cNvSpPr>
            <a:spLocks noGrp="1"/>
          </p:cNvSpPr>
          <p:nvPr>
            <p:ph type="title"/>
          </p:nvPr>
        </p:nvSpPr>
        <p:spPr>
          <a:xfrm>
            <a:off x="206837" y="942722"/>
            <a:ext cx="11725362" cy="1090451"/>
          </a:xfrm>
        </p:spPr>
        <p:txBody>
          <a:bodyPr>
            <a:normAutofit fontScale="90000"/>
          </a:bodyPr>
          <a:lstStyle/>
          <a:p>
            <a:pPr>
              <a:lnSpc>
                <a:spcPct val="107000"/>
              </a:lnSpc>
              <a:spcAft>
                <a:spcPts val="800"/>
              </a:spcAft>
            </a:pPr>
            <a:r>
              <a:rPr lang="en-IN" sz="2400" b="1" kern="0" dirty="0">
                <a:solidFill>
                  <a:srgbClr val="056EB2"/>
                </a:solidFill>
                <a:effectLst/>
                <a:latin typeface="Times New Roman" panose="02020603050405020304" pitchFamily="18" charset="0"/>
                <a:ea typeface="Times New Roman" panose="02020603050405020304" pitchFamily="18" charset="0"/>
                <a:cs typeface="Times New Roman" panose="02020603050405020304" pitchFamily="18" charset="0"/>
              </a:rPr>
              <a:t>Response Table for Signal to Noise Ratios</a:t>
            </a:r>
            <a:br>
              <a:rPr lang="en-IN" sz="2400" b="1" kern="0" dirty="0">
                <a:solidFill>
                  <a:srgbClr val="056EB2"/>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2200" kern="100" dirty="0">
                <a:effectLst/>
                <a:latin typeface="Times New Roman" panose="02020603050405020304" pitchFamily="18" charset="0"/>
                <a:ea typeface="Calibri" panose="020F0502020204030204" pitchFamily="34" charset="0"/>
                <a:cs typeface="Times New Roman" panose="02020603050405020304" pitchFamily="18" charset="0"/>
              </a:rPr>
              <a:t>Taguchi Analysis: Tensile Strength N/mm2 versus Layer Thickness, Printing Speed, Infill Density, Infill Pattern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aphicFrame>
        <p:nvGraphicFramePr>
          <p:cNvPr id="4" name="Content Placeholder 3">
            <a:extLst>
              <a:ext uri="{FF2B5EF4-FFF2-40B4-BE49-F238E27FC236}">
                <a16:creationId xmlns:a16="http://schemas.microsoft.com/office/drawing/2014/main" id="{61B06814-06FD-2697-6B0D-11C823C617AE}"/>
              </a:ext>
            </a:extLst>
          </p:cNvPr>
          <p:cNvGraphicFramePr>
            <a:graphicFrameLocks noGrp="1"/>
          </p:cNvGraphicFramePr>
          <p:nvPr>
            <p:ph idx="1"/>
            <p:extLst>
              <p:ext uri="{D42A27DB-BD31-4B8C-83A1-F6EECF244321}">
                <p14:modId xmlns:p14="http://schemas.microsoft.com/office/powerpoint/2010/main" val="1748248059"/>
              </p:ext>
            </p:extLst>
          </p:nvPr>
        </p:nvGraphicFramePr>
        <p:xfrm>
          <a:off x="121378" y="2178732"/>
          <a:ext cx="5974620" cy="3736546"/>
        </p:xfrm>
        <a:graphic>
          <a:graphicData uri="http://schemas.openxmlformats.org/drawingml/2006/table">
            <a:tbl>
              <a:tblPr firstRow="1" bandRow="1">
                <a:tableStyleId>{B301B821-A1FF-4177-AEE7-76D212191A09}</a:tableStyleId>
              </a:tblPr>
              <a:tblGrid>
                <a:gridCol w="1194924">
                  <a:extLst>
                    <a:ext uri="{9D8B030D-6E8A-4147-A177-3AD203B41FA5}">
                      <a16:colId xmlns:a16="http://schemas.microsoft.com/office/drawing/2014/main" val="944023690"/>
                    </a:ext>
                  </a:extLst>
                </a:gridCol>
                <a:gridCol w="1194924">
                  <a:extLst>
                    <a:ext uri="{9D8B030D-6E8A-4147-A177-3AD203B41FA5}">
                      <a16:colId xmlns:a16="http://schemas.microsoft.com/office/drawing/2014/main" val="4013263235"/>
                    </a:ext>
                  </a:extLst>
                </a:gridCol>
                <a:gridCol w="1194924">
                  <a:extLst>
                    <a:ext uri="{9D8B030D-6E8A-4147-A177-3AD203B41FA5}">
                      <a16:colId xmlns:a16="http://schemas.microsoft.com/office/drawing/2014/main" val="3943544214"/>
                    </a:ext>
                  </a:extLst>
                </a:gridCol>
                <a:gridCol w="1194924">
                  <a:extLst>
                    <a:ext uri="{9D8B030D-6E8A-4147-A177-3AD203B41FA5}">
                      <a16:colId xmlns:a16="http://schemas.microsoft.com/office/drawing/2014/main" val="3487302392"/>
                    </a:ext>
                  </a:extLst>
                </a:gridCol>
                <a:gridCol w="1194924">
                  <a:extLst>
                    <a:ext uri="{9D8B030D-6E8A-4147-A177-3AD203B41FA5}">
                      <a16:colId xmlns:a16="http://schemas.microsoft.com/office/drawing/2014/main" val="3750127924"/>
                    </a:ext>
                  </a:extLst>
                </a:gridCol>
              </a:tblGrid>
              <a:tr h="722089">
                <a:tc>
                  <a:txBody>
                    <a:bodyPr/>
                    <a:lstStyle/>
                    <a:p>
                      <a:pPr algn="ctr"/>
                      <a:r>
                        <a:rPr lang="en-IN" sz="1800" b="1" kern="1200" dirty="0">
                          <a:solidFill>
                            <a:schemeClr val="lt1"/>
                          </a:solidFill>
                          <a:effectLst/>
                        </a:rPr>
                        <a:t>Level</a:t>
                      </a:r>
                      <a:endParaRPr lang="en-IN" dirty="0"/>
                    </a:p>
                  </a:txBody>
                  <a:tcPr/>
                </a:tc>
                <a:tc>
                  <a:txBody>
                    <a:bodyPr/>
                    <a:lstStyle/>
                    <a:p>
                      <a:pPr algn="ctr"/>
                      <a:r>
                        <a:rPr lang="en-IN" sz="1800" b="1" kern="1200" dirty="0">
                          <a:solidFill>
                            <a:schemeClr val="lt1"/>
                          </a:solidFill>
                          <a:effectLst/>
                        </a:rPr>
                        <a:t>Layer</a:t>
                      </a:r>
                      <a:br>
                        <a:rPr lang="en-IN" sz="1800" b="1" kern="1200" dirty="0">
                          <a:solidFill>
                            <a:schemeClr val="lt1"/>
                          </a:solidFill>
                          <a:effectLst/>
                        </a:rPr>
                      </a:br>
                      <a:r>
                        <a:rPr lang="en-IN" sz="1800" b="1" kern="1200" dirty="0">
                          <a:solidFill>
                            <a:schemeClr val="lt1"/>
                          </a:solidFill>
                          <a:effectLst/>
                        </a:rPr>
                        <a:t>Thickness</a:t>
                      </a:r>
                      <a:endParaRPr lang="en-IN" dirty="0"/>
                    </a:p>
                  </a:txBody>
                  <a:tcPr/>
                </a:tc>
                <a:tc>
                  <a:txBody>
                    <a:bodyPr/>
                    <a:lstStyle/>
                    <a:p>
                      <a:pPr algn="ctr"/>
                      <a:r>
                        <a:rPr lang="en-IN" sz="1800" b="1" kern="1200" dirty="0">
                          <a:solidFill>
                            <a:schemeClr val="lt1"/>
                          </a:solidFill>
                          <a:effectLst/>
                        </a:rPr>
                        <a:t>Printing</a:t>
                      </a:r>
                      <a:br>
                        <a:rPr lang="en-IN" sz="1800" b="1" kern="1200" dirty="0">
                          <a:solidFill>
                            <a:schemeClr val="lt1"/>
                          </a:solidFill>
                          <a:effectLst/>
                        </a:rPr>
                      </a:br>
                      <a:r>
                        <a:rPr lang="en-IN" sz="1800" b="1" kern="1200" dirty="0">
                          <a:solidFill>
                            <a:schemeClr val="lt1"/>
                          </a:solidFill>
                          <a:effectLst/>
                        </a:rPr>
                        <a:t>Speed</a:t>
                      </a:r>
                      <a:endParaRPr lang="en-IN" dirty="0"/>
                    </a:p>
                  </a:txBody>
                  <a:tcPr/>
                </a:tc>
                <a:tc>
                  <a:txBody>
                    <a:bodyPr/>
                    <a:lstStyle/>
                    <a:p>
                      <a:pPr algn="ctr"/>
                      <a:r>
                        <a:rPr lang="en-IN" sz="1800" b="1" kern="1200" dirty="0">
                          <a:solidFill>
                            <a:schemeClr val="lt1"/>
                          </a:solidFill>
                          <a:effectLst/>
                        </a:rPr>
                        <a:t>Infill</a:t>
                      </a:r>
                      <a:br>
                        <a:rPr lang="en-IN" sz="1800" b="1" kern="1200" dirty="0">
                          <a:solidFill>
                            <a:schemeClr val="lt1"/>
                          </a:solidFill>
                          <a:effectLst/>
                        </a:rPr>
                      </a:br>
                      <a:r>
                        <a:rPr lang="en-IN" sz="1800" b="1" kern="1200" dirty="0">
                          <a:solidFill>
                            <a:schemeClr val="lt1"/>
                          </a:solidFill>
                          <a:effectLst/>
                        </a:rPr>
                        <a:t>Density</a:t>
                      </a:r>
                      <a:endParaRPr lang="en-IN" dirty="0"/>
                    </a:p>
                  </a:txBody>
                  <a:tcPr/>
                </a:tc>
                <a:tc>
                  <a:txBody>
                    <a:bodyPr/>
                    <a:lstStyle/>
                    <a:p>
                      <a:pPr algn="ctr"/>
                      <a:r>
                        <a:rPr lang="en-IN" sz="1800" b="1" kern="1200" dirty="0">
                          <a:solidFill>
                            <a:schemeClr val="lt1"/>
                          </a:solidFill>
                          <a:effectLst/>
                        </a:rPr>
                        <a:t>Infill</a:t>
                      </a:r>
                      <a:br>
                        <a:rPr lang="en-IN" sz="1800" b="1" kern="1200" dirty="0">
                          <a:solidFill>
                            <a:schemeClr val="lt1"/>
                          </a:solidFill>
                          <a:effectLst/>
                        </a:rPr>
                      </a:br>
                      <a:r>
                        <a:rPr lang="en-IN" sz="1800" b="1" kern="1200" dirty="0">
                          <a:solidFill>
                            <a:schemeClr val="lt1"/>
                          </a:solidFill>
                          <a:effectLst/>
                        </a:rPr>
                        <a:t>Pattern</a:t>
                      </a:r>
                      <a:endParaRPr lang="en-IN" dirty="0"/>
                    </a:p>
                  </a:txBody>
                  <a:tcPr/>
                </a:tc>
                <a:extLst>
                  <a:ext uri="{0D108BD9-81ED-4DB2-BD59-A6C34878D82A}">
                    <a16:rowId xmlns:a16="http://schemas.microsoft.com/office/drawing/2014/main" val="110356891"/>
                  </a:ext>
                </a:extLst>
              </a:tr>
              <a:tr h="522057">
                <a:tc>
                  <a:txBody>
                    <a:bodyPr/>
                    <a:lstStyle/>
                    <a:p>
                      <a:pPr algn="ctr"/>
                      <a:r>
                        <a:rPr lang="en-IN" dirty="0"/>
                        <a:t>1</a:t>
                      </a:r>
                    </a:p>
                  </a:txBody>
                  <a:tcPr/>
                </a:tc>
                <a:tc>
                  <a:txBody>
                    <a:bodyPr/>
                    <a:lstStyle/>
                    <a:p>
                      <a:pPr algn="ctr">
                        <a:lnSpc>
                          <a:spcPct val="107000"/>
                        </a:lnSpc>
                        <a:spcAft>
                          <a:spcPts val="800"/>
                        </a:spcAft>
                      </a:pPr>
                      <a:r>
                        <a:rPr lang="en-IN" sz="1800" kern="0" dirty="0">
                          <a:solidFill>
                            <a:srgbClr val="000000"/>
                          </a:solidFill>
                          <a:effectLst/>
                        </a:rPr>
                        <a:t>25.67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26.14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26.60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26.36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752087348"/>
                  </a:ext>
                </a:extLst>
              </a:tr>
              <a:tr h="471535">
                <a:tc>
                  <a:txBody>
                    <a:bodyPr/>
                    <a:lstStyle/>
                    <a:p>
                      <a:pPr algn="ctr"/>
                      <a:r>
                        <a:rPr lang="en-IN" dirty="0"/>
                        <a:t>2</a:t>
                      </a:r>
                    </a:p>
                  </a:txBody>
                  <a:tcPr/>
                </a:tc>
                <a:tc>
                  <a:txBody>
                    <a:bodyPr/>
                    <a:lstStyle/>
                    <a:p>
                      <a:pPr algn="ctr">
                        <a:lnSpc>
                          <a:spcPct val="107000"/>
                        </a:lnSpc>
                        <a:spcAft>
                          <a:spcPts val="800"/>
                        </a:spcAft>
                      </a:pPr>
                      <a:r>
                        <a:rPr lang="en-IN" sz="1800" kern="0" dirty="0">
                          <a:solidFill>
                            <a:srgbClr val="000000"/>
                          </a:solidFill>
                          <a:effectLst/>
                        </a:rPr>
                        <a:t>26.70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26.92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26.21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26.64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60555045"/>
                  </a:ext>
                </a:extLst>
              </a:tr>
              <a:tr h="530478">
                <a:tc>
                  <a:txBody>
                    <a:bodyPr/>
                    <a:lstStyle/>
                    <a:p>
                      <a:pPr algn="ctr"/>
                      <a:r>
                        <a:rPr lang="en-IN" dirty="0"/>
                        <a:t>3</a:t>
                      </a:r>
                    </a:p>
                  </a:txBody>
                  <a:tcPr/>
                </a:tc>
                <a:tc>
                  <a:txBody>
                    <a:bodyPr/>
                    <a:lstStyle/>
                    <a:p>
                      <a:pPr algn="ctr">
                        <a:lnSpc>
                          <a:spcPct val="107000"/>
                        </a:lnSpc>
                        <a:spcAft>
                          <a:spcPts val="800"/>
                        </a:spcAft>
                      </a:pPr>
                      <a:r>
                        <a:rPr lang="en-IN" sz="1800" kern="0" dirty="0">
                          <a:solidFill>
                            <a:srgbClr val="000000"/>
                          </a:solidFill>
                          <a:effectLst/>
                        </a:rPr>
                        <a:t>27.22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27.03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27.23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26.69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510589118"/>
                  </a:ext>
                </a:extLst>
              </a:tr>
              <a:tr h="479955">
                <a:tc>
                  <a:txBody>
                    <a:bodyPr/>
                    <a:lstStyle/>
                    <a:p>
                      <a:pPr algn="ctr"/>
                      <a:r>
                        <a:rPr lang="en-IN" dirty="0"/>
                        <a:t>4</a:t>
                      </a:r>
                    </a:p>
                  </a:txBody>
                  <a:tcPr/>
                </a:tc>
                <a:tc>
                  <a:txBody>
                    <a:bodyPr/>
                    <a:lstStyle/>
                    <a:p>
                      <a:pPr algn="ctr">
                        <a:lnSpc>
                          <a:spcPct val="107000"/>
                        </a:lnSpc>
                        <a:spcAft>
                          <a:spcPts val="800"/>
                        </a:spcAft>
                      </a:pPr>
                      <a:r>
                        <a:rPr lang="en-IN" sz="1800" kern="0" dirty="0">
                          <a:solidFill>
                            <a:srgbClr val="000000"/>
                          </a:solidFill>
                          <a:effectLst/>
                        </a:rPr>
                        <a:t>27.48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26.97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27.02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27.37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446463604"/>
                  </a:ext>
                </a:extLst>
              </a:tr>
              <a:tr h="496796">
                <a:tc>
                  <a:txBody>
                    <a:bodyPr/>
                    <a:lstStyle/>
                    <a:p>
                      <a:pPr algn="ctr"/>
                      <a:r>
                        <a:rPr lang="en-IN" dirty="0"/>
                        <a:t>Delta</a:t>
                      </a:r>
                    </a:p>
                  </a:txBody>
                  <a:tcPr/>
                </a:tc>
                <a:tc>
                  <a:txBody>
                    <a:bodyPr/>
                    <a:lstStyle/>
                    <a:p>
                      <a:pPr algn="ctr">
                        <a:lnSpc>
                          <a:spcPct val="107000"/>
                        </a:lnSpc>
                        <a:spcAft>
                          <a:spcPts val="800"/>
                        </a:spcAft>
                      </a:pPr>
                      <a:r>
                        <a:rPr lang="en-IN" sz="1800" kern="0">
                          <a:solidFill>
                            <a:srgbClr val="000000"/>
                          </a:solidFill>
                          <a:effectLst/>
                        </a:rPr>
                        <a:t>1.81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0.90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1.02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460556025"/>
                  </a:ext>
                </a:extLst>
              </a:tr>
              <a:tr h="513636">
                <a:tc>
                  <a:txBody>
                    <a:bodyPr/>
                    <a:lstStyle/>
                    <a:p>
                      <a:pPr algn="ctr"/>
                      <a:r>
                        <a:rPr lang="en-IN" dirty="0"/>
                        <a:t>Rank</a:t>
                      </a:r>
                    </a:p>
                  </a:txBody>
                  <a:tcPr/>
                </a:tc>
                <a:tc>
                  <a:txBody>
                    <a:bodyPr/>
                    <a:lstStyle/>
                    <a:p>
                      <a:pPr algn="ctr">
                        <a:lnSpc>
                          <a:spcPct val="107000"/>
                        </a:lnSpc>
                        <a:spcAft>
                          <a:spcPts val="800"/>
                        </a:spcAft>
                      </a:pPr>
                      <a:r>
                        <a:rPr lang="en-IN" sz="1800" kern="0" dirty="0">
                          <a:solidFill>
                            <a:srgbClr val="000000"/>
                          </a:solidFill>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345168476"/>
                  </a:ext>
                </a:extLst>
              </a:tr>
            </a:tbl>
          </a:graphicData>
        </a:graphic>
      </p:graphicFrame>
      <p:pic>
        <p:nvPicPr>
          <p:cNvPr id="5" name="Picture 4">
            <a:extLst>
              <a:ext uri="{FF2B5EF4-FFF2-40B4-BE49-F238E27FC236}">
                <a16:creationId xmlns:a16="http://schemas.microsoft.com/office/drawing/2014/main" id="{7A514D17-EF36-6969-5D0F-DE7C77D63D39}"/>
              </a:ext>
            </a:extLst>
          </p:cNvPr>
          <p:cNvPicPr>
            <a:picLocks noChangeAspect="1"/>
          </p:cNvPicPr>
          <p:nvPr/>
        </p:nvPicPr>
        <p:blipFill>
          <a:blip r:embed="rId2"/>
          <a:stretch>
            <a:fillRect/>
          </a:stretch>
        </p:blipFill>
        <p:spPr>
          <a:xfrm>
            <a:off x="6264365" y="2089720"/>
            <a:ext cx="5667834" cy="3890295"/>
          </a:xfrm>
          <a:prstGeom prst="rect">
            <a:avLst/>
          </a:prstGeom>
        </p:spPr>
      </p:pic>
    </p:spTree>
    <p:extLst>
      <p:ext uri="{BB962C8B-B14F-4D97-AF65-F5344CB8AC3E}">
        <p14:creationId xmlns:p14="http://schemas.microsoft.com/office/powerpoint/2010/main" val="348809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A2B5-D7DE-BB89-D9B6-1049C81537FF}"/>
              </a:ext>
            </a:extLst>
          </p:cNvPr>
          <p:cNvSpPr>
            <a:spLocks noGrp="1"/>
          </p:cNvSpPr>
          <p:nvPr>
            <p:ph type="title"/>
          </p:nvPr>
        </p:nvSpPr>
        <p:spPr>
          <a:xfrm>
            <a:off x="121381" y="347491"/>
            <a:ext cx="11846739" cy="1325563"/>
          </a:xfrm>
        </p:spPr>
        <p:txBody>
          <a:bodyPr>
            <a:noAutofit/>
          </a:bodyPr>
          <a:lstStyle/>
          <a:p>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Regression Analysis: Tensile Strength N/mm2 versus Layer Thickness, Printing Speed, Infill Density, Infill Pattern</a:t>
            </a:r>
            <a:b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br>
            <a:b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Regression Equation</a:t>
            </a:r>
            <a:b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0" dirty="0">
                <a:solidFill>
                  <a:srgbClr val="000000"/>
                </a:solidFill>
                <a:effectLst/>
                <a:latin typeface="system-ui"/>
                <a:ea typeface="Times New Roman" panose="02020603050405020304" pitchFamily="18" charset="0"/>
                <a:cs typeface="system-ui"/>
              </a:rPr>
              <a:t>Tensile Strength N/mm2 = 9.74 + 28.91 Layer Thickness + 0.0565 Printing Speed + 0.0336 Infill Density + 0.750 Infill Pattern</a:t>
            </a:r>
            <a:b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ED7A401-D7F3-85C9-99FE-9AF86CB3D1D8}"/>
              </a:ext>
            </a:extLst>
          </p:cNvPr>
          <p:cNvSpPr>
            <a:spLocks noGrp="1"/>
          </p:cNvSpPr>
          <p:nvPr>
            <p:ph type="body" idx="1"/>
          </p:nvPr>
        </p:nvSpPr>
        <p:spPr>
          <a:xfrm>
            <a:off x="223880" y="1715006"/>
            <a:ext cx="5157787" cy="823912"/>
          </a:xfrm>
        </p:spPr>
        <p:txBody>
          <a:bodyPr/>
          <a:lstStyle/>
          <a:p>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Coefficients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 Placeholder 4">
            <a:extLst>
              <a:ext uri="{FF2B5EF4-FFF2-40B4-BE49-F238E27FC236}">
                <a16:creationId xmlns:a16="http://schemas.microsoft.com/office/drawing/2014/main" id="{4CAEA0E0-D563-2577-ECD9-09EEA9F60745}"/>
              </a:ext>
            </a:extLst>
          </p:cNvPr>
          <p:cNvSpPr>
            <a:spLocks noGrp="1"/>
          </p:cNvSpPr>
          <p:nvPr>
            <p:ph type="body" sz="quarter" idx="3"/>
          </p:nvPr>
        </p:nvSpPr>
        <p:spPr>
          <a:xfrm>
            <a:off x="6631397" y="2126962"/>
            <a:ext cx="5183188" cy="823912"/>
          </a:xfrm>
        </p:spPr>
        <p:txBody>
          <a:bodyPr/>
          <a:lstStyle/>
          <a:p>
            <a:r>
              <a:rPr lang="en-IN" sz="1800" b="1" kern="0" dirty="0">
                <a:solidFill>
                  <a:srgbClr val="056EB2"/>
                </a:solidFill>
                <a:effectLst/>
                <a:latin typeface="Segoe UI" panose="020B0502040204020203" pitchFamily="34" charset="0"/>
                <a:ea typeface="Times New Roman" panose="02020603050405020304" pitchFamily="18" charset="0"/>
              </a:rPr>
              <a:t>Analysis of Variance</a:t>
            </a:r>
            <a:endParaRPr lang="en-IN" dirty="0"/>
          </a:p>
        </p:txBody>
      </p:sp>
      <p:graphicFrame>
        <p:nvGraphicFramePr>
          <p:cNvPr id="9" name="Content Placeholder 8">
            <a:extLst>
              <a:ext uri="{FF2B5EF4-FFF2-40B4-BE49-F238E27FC236}">
                <a16:creationId xmlns:a16="http://schemas.microsoft.com/office/drawing/2014/main" id="{DE7FB5BF-D735-72BB-968F-3F9047DE728C}"/>
              </a:ext>
            </a:extLst>
          </p:cNvPr>
          <p:cNvGraphicFramePr>
            <a:graphicFrameLocks noGrp="1"/>
          </p:cNvGraphicFramePr>
          <p:nvPr>
            <p:ph sz="quarter" idx="4"/>
            <p:extLst>
              <p:ext uri="{D42A27DB-BD31-4B8C-83A1-F6EECF244321}">
                <p14:modId xmlns:p14="http://schemas.microsoft.com/office/powerpoint/2010/main" val="3841821009"/>
              </p:ext>
            </p:extLst>
          </p:nvPr>
        </p:nvGraphicFramePr>
        <p:xfrm>
          <a:off x="6631397" y="3014835"/>
          <a:ext cx="5456290" cy="3804668"/>
        </p:xfrm>
        <a:graphic>
          <a:graphicData uri="http://schemas.openxmlformats.org/drawingml/2006/table">
            <a:tbl>
              <a:tblPr firstRow="1" bandRow="1">
                <a:tableStyleId>{B301B821-A1FF-4177-AEE7-76D212191A09}</a:tableStyleId>
              </a:tblPr>
              <a:tblGrid>
                <a:gridCol w="1136970">
                  <a:extLst>
                    <a:ext uri="{9D8B030D-6E8A-4147-A177-3AD203B41FA5}">
                      <a16:colId xmlns:a16="http://schemas.microsoft.com/office/drawing/2014/main" val="675504445"/>
                    </a:ext>
                  </a:extLst>
                </a:gridCol>
                <a:gridCol w="863864">
                  <a:extLst>
                    <a:ext uri="{9D8B030D-6E8A-4147-A177-3AD203B41FA5}">
                      <a16:colId xmlns:a16="http://schemas.microsoft.com/office/drawing/2014/main" val="3826607102"/>
                    </a:ext>
                  </a:extLst>
                </a:gridCol>
                <a:gridCol w="863864">
                  <a:extLst>
                    <a:ext uri="{9D8B030D-6E8A-4147-A177-3AD203B41FA5}">
                      <a16:colId xmlns:a16="http://schemas.microsoft.com/office/drawing/2014/main" val="943068342"/>
                    </a:ext>
                  </a:extLst>
                </a:gridCol>
                <a:gridCol w="863864">
                  <a:extLst>
                    <a:ext uri="{9D8B030D-6E8A-4147-A177-3AD203B41FA5}">
                      <a16:colId xmlns:a16="http://schemas.microsoft.com/office/drawing/2014/main" val="496359462"/>
                    </a:ext>
                  </a:extLst>
                </a:gridCol>
                <a:gridCol w="863864">
                  <a:extLst>
                    <a:ext uri="{9D8B030D-6E8A-4147-A177-3AD203B41FA5}">
                      <a16:colId xmlns:a16="http://schemas.microsoft.com/office/drawing/2014/main" val="2673685017"/>
                    </a:ext>
                  </a:extLst>
                </a:gridCol>
                <a:gridCol w="863864">
                  <a:extLst>
                    <a:ext uri="{9D8B030D-6E8A-4147-A177-3AD203B41FA5}">
                      <a16:colId xmlns:a16="http://schemas.microsoft.com/office/drawing/2014/main" val="2025177084"/>
                    </a:ext>
                  </a:extLst>
                </a:gridCol>
              </a:tblGrid>
              <a:tr h="370840">
                <a:tc>
                  <a:txBody>
                    <a:bodyPr/>
                    <a:lstStyle/>
                    <a:p>
                      <a:pPr algn="ctr">
                        <a:lnSpc>
                          <a:spcPct val="107000"/>
                        </a:lnSpc>
                        <a:spcAft>
                          <a:spcPts val="800"/>
                        </a:spcAft>
                      </a:pPr>
                      <a:r>
                        <a:rPr lang="en-IN" sz="1800" b="1" kern="0" dirty="0">
                          <a:solidFill>
                            <a:srgbClr val="000000"/>
                          </a:solidFill>
                          <a:effectLst/>
                        </a:rPr>
                        <a:t>Source</a:t>
                      </a:r>
                      <a:endParaRPr lang="en-IN" sz="1800" kern="100" dirty="0">
                        <a:effectLst/>
                        <a:latin typeface="+mn-lt"/>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DF</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Adj SS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dirty="0" err="1">
                          <a:solidFill>
                            <a:srgbClr val="000000"/>
                          </a:solidFill>
                          <a:effectLst/>
                        </a:rPr>
                        <a:t>Adj</a:t>
                      </a:r>
                      <a:r>
                        <a:rPr lang="en-IN" sz="1800" b="1" kern="0" dirty="0">
                          <a:solidFill>
                            <a:srgbClr val="000000"/>
                          </a:solidFill>
                          <a:effectLst/>
                        </a:rPr>
                        <a:t> MS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F-Value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P-Value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470731749"/>
                  </a:ext>
                </a:extLst>
              </a:tr>
              <a:tr h="370840">
                <a:tc>
                  <a:txBody>
                    <a:bodyPr/>
                    <a:lstStyle/>
                    <a:p>
                      <a:pPr algn="ctr">
                        <a:lnSpc>
                          <a:spcPct val="107000"/>
                        </a:lnSpc>
                        <a:spcAft>
                          <a:spcPts val="800"/>
                        </a:spcAft>
                      </a:pPr>
                      <a:r>
                        <a:rPr lang="en-IN" sz="1800" kern="0" dirty="0">
                          <a:solidFill>
                            <a:srgbClr val="000000"/>
                          </a:solidFill>
                          <a:effectLst/>
                        </a:rPr>
                        <a:t>Regression</a:t>
                      </a:r>
                      <a:endParaRPr lang="en-IN" sz="1800" kern="100" dirty="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64.516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16.129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7.60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98990968"/>
                  </a:ext>
                </a:extLst>
              </a:tr>
              <a:tr h="370840">
                <a:tc>
                  <a:txBody>
                    <a:bodyPr/>
                    <a:lstStyle/>
                    <a:p>
                      <a:pPr algn="ctr">
                        <a:lnSpc>
                          <a:spcPct val="107000"/>
                        </a:lnSpc>
                        <a:spcAft>
                          <a:spcPts val="800"/>
                        </a:spcAft>
                      </a:pPr>
                      <a:r>
                        <a:rPr lang="en-IN" sz="1800" kern="0" dirty="0">
                          <a:solidFill>
                            <a:srgbClr val="000000"/>
                          </a:solidFill>
                          <a:effectLst/>
                        </a:rPr>
                        <a:t>  Layer Thickness</a:t>
                      </a:r>
                      <a:endParaRPr lang="en-IN" sz="1800" kern="100" dirty="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41.794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41.794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19.70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1253202099"/>
                  </a:ext>
                </a:extLst>
              </a:tr>
              <a:tr h="370840">
                <a:tc>
                  <a:txBody>
                    <a:bodyPr/>
                    <a:lstStyle/>
                    <a:p>
                      <a:pPr algn="ctr">
                        <a:lnSpc>
                          <a:spcPct val="107000"/>
                        </a:lnSpc>
                        <a:spcAft>
                          <a:spcPts val="800"/>
                        </a:spcAft>
                      </a:pPr>
                      <a:r>
                        <a:rPr lang="en-IN" sz="1800" kern="0">
                          <a:solidFill>
                            <a:srgbClr val="000000"/>
                          </a:solidFill>
                          <a:effectLst/>
                        </a:rPr>
                        <a:t>  Printing Speed</a:t>
                      </a:r>
                      <a:endParaRPr lang="en-IN" sz="1800" kern="10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6.381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6.381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3.01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0.111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670303248"/>
                  </a:ext>
                </a:extLst>
              </a:tr>
              <a:tr h="370840">
                <a:tc>
                  <a:txBody>
                    <a:bodyPr/>
                    <a:lstStyle/>
                    <a:p>
                      <a:pPr algn="ctr">
                        <a:lnSpc>
                          <a:spcPct val="107000"/>
                        </a:lnSpc>
                        <a:spcAft>
                          <a:spcPts val="800"/>
                        </a:spcAft>
                      </a:pPr>
                      <a:r>
                        <a:rPr lang="en-IN" sz="1800" kern="0">
                          <a:solidFill>
                            <a:srgbClr val="000000"/>
                          </a:solidFill>
                          <a:effectLst/>
                        </a:rPr>
                        <a:t>  Infill Density</a:t>
                      </a:r>
                      <a:endParaRPr lang="en-IN" sz="1800" kern="10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5.079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5.079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2.39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0.150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02614634"/>
                  </a:ext>
                </a:extLst>
              </a:tr>
              <a:tr h="370840">
                <a:tc>
                  <a:txBody>
                    <a:bodyPr/>
                    <a:lstStyle/>
                    <a:p>
                      <a:pPr algn="ctr">
                        <a:lnSpc>
                          <a:spcPct val="107000"/>
                        </a:lnSpc>
                        <a:spcAft>
                          <a:spcPts val="800"/>
                        </a:spcAft>
                      </a:pPr>
                      <a:r>
                        <a:rPr lang="en-IN" sz="1800" kern="0">
                          <a:solidFill>
                            <a:srgbClr val="000000"/>
                          </a:solidFill>
                          <a:effectLst/>
                        </a:rPr>
                        <a:t>  Infill Pattern</a:t>
                      </a:r>
                      <a:endParaRPr lang="en-IN" sz="1800" kern="10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11.263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11.263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5.31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0.042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783619490"/>
                  </a:ext>
                </a:extLst>
              </a:tr>
              <a:tr h="370840">
                <a:tc>
                  <a:txBody>
                    <a:bodyPr/>
                    <a:lstStyle/>
                    <a:p>
                      <a:pPr algn="ctr">
                        <a:lnSpc>
                          <a:spcPct val="107000"/>
                        </a:lnSpc>
                        <a:spcAft>
                          <a:spcPts val="800"/>
                        </a:spcAft>
                      </a:pPr>
                      <a:r>
                        <a:rPr lang="en-IN" sz="1800" kern="0">
                          <a:solidFill>
                            <a:srgbClr val="000000"/>
                          </a:solidFill>
                          <a:effectLst/>
                        </a:rPr>
                        <a:t>Error</a:t>
                      </a:r>
                      <a:endParaRPr lang="en-IN" sz="1800" kern="10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23.342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2.122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2906711645"/>
                  </a:ext>
                </a:extLst>
              </a:tr>
              <a:tr h="370840">
                <a:tc>
                  <a:txBody>
                    <a:bodyPr/>
                    <a:lstStyle/>
                    <a:p>
                      <a:pPr algn="ctr">
                        <a:lnSpc>
                          <a:spcPct val="107000"/>
                        </a:lnSpc>
                        <a:spcAft>
                          <a:spcPts val="800"/>
                        </a:spcAft>
                      </a:pPr>
                      <a:r>
                        <a:rPr lang="en-IN" sz="1800" kern="0" dirty="0">
                          <a:solidFill>
                            <a:srgbClr val="000000"/>
                          </a:solidFill>
                          <a:effectLst/>
                        </a:rPr>
                        <a:t>Total</a:t>
                      </a:r>
                      <a:endParaRPr lang="en-IN" sz="1800" kern="100" dirty="0">
                        <a:effectLst/>
                        <a:latin typeface="+mn-lt"/>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87.858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756562478"/>
                  </a:ext>
                </a:extLst>
              </a:tr>
            </a:tbl>
          </a:graphicData>
        </a:graphic>
      </p:graphicFrame>
      <p:graphicFrame>
        <p:nvGraphicFramePr>
          <p:cNvPr id="13" name="Table 12">
            <a:extLst>
              <a:ext uri="{FF2B5EF4-FFF2-40B4-BE49-F238E27FC236}">
                <a16:creationId xmlns:a16="http://schemas.microsoft.com/office/drawing/2014/main" id="{6C519D5C-DDDF-41C4-D45B-164F85BE9872}"/>
              </a:ext>
            </a:extLst>
          </p:cNvPr>
          <p:cNvGraphicFramePr>
            <a:graphicFrameLocks noGrp="1"/>
          </p:cNvGraphicFramePr>
          <p:nvPr>
            <p:extLst>
              <p:ext uri="{D42A27DB-BD31-4B8C-83A1-F6EECF244321}">
                <p14:modId xmlns:p14="http://schemas.microsoft.com/office/powerpoint/2010/main" val="2126568263"/>
              </p:ext>
            </p:extLst>
          </p:nvPr>
        </p:nvGraphicFramePr>
        <p:xfrm>
          <a:off x="223880" y="2126962"/>
          <a:ext cx="5843270" cy="2539112"/>
        </p:xfrm>
        <a:graphic>
          <a:graphicData uri="http://schemas.openxmlformats.org/drawingml/2006/table">
            <a:tbl>
              <a:tblPr firstRow="1" bandRow="1">
                <a:tableStyleId>{B301B821-A1FF-4177-AEE7-76D212191A09}</a:tableStyleId>
              </a:tblPr>
              <a:tblGrid>
                <a:gridCol w="1418590">
                  <a:extLst>
                    <a:ext uri="{9D8B030D-6E8A-4147-A177-3AD203B41FA5}">
                      <a16:colId xmlns:a16="http://schemas.microsoft.com/office/drawing/2014/main" val="712489781"/>
                    </a:ext>
                  </a:extLst>
                </a:gridCol>
                <a:gridCol w="998220">
                  <a:extLst>
                    <a:ext uri="{9D8B030D-6E8A-4147-A177-3AD203B41FA5}">
                      <a16:colId xmlns:a16="http://schemas.microsoft.com/office/drawing/2014/main" val="3950516629"/>
                    </a:ext>
                  </a:extLst>
                </a:gridCol>
                <a:gridCol w="998220">
                  <a:extLst>
                    <a:ext uri="{9D8B030D-6E8A-4147-A177-3AD203B41FA5}">
                      <a16:colId xmlns:a16="http://schemas.microsoft.com/office/drawing/2014/main" val="1436395920"/>
                    </a:ext>
                  </a:extLst>
                </a:gridCol>
                <a:gridCol w="890905">
                  <a:extLst>
                    <a:ext uri="{9D8B030D-6E8A-4147-A177-3AD203B41FA5}">
                      <a16:colId xmlns:a16="http://schemas.microsoft.com/office/drawing/2014/main" val="4048477859"/>
                    </a:ext>
                  </a:extLst>
                </a:gridCol>
                <a:gridCol w="890905">
                  <a:extLst>
                    <a:ext uri="{9D8B030D-6E8A-4147-A177-3AD203B41FA5}">
                      <a16:colId xmlns:a16="http://schemas.microsoft.com/office/drawing/2014/main" val="2417588839"/>
                    </a:ext>
                  </a:extLst>
                </a:gridCol>
                <a:gridCol w="646430">
                  <a:extLst>
                    <a:ext uri="{9D8B030D-6E8A-4147-A177-3AD203B41FA5}">
                      <a16:colId xmlns:a16="http://schemas.microsoft.com/office/drawing/2014/main" val="2674719028"/>
                    </a:ext>
                  </a:extLst>
                </a:gridCol>
              </a:tblGrid>
              <a:tr h="459105">
                <a:tc>
                  <a:txBody>
                    <a:bodyPr/>
                    <a:lstStyle/>
                    <a:p>
                      <a:pPr algn="ctr">
                        <a:lnSpc>
                          <a:spcPct val="107000"/>
                        </a:lnSpc>
                        <a:spcAft>
                          <a:spcPts val="800"/>
                        </a:spcAft>
                      </a:pPr>
                      <a:r>
                        <a:rPr lang="en-IN" sz="1800" kern="0">
                          <a:effectLst/>
                        </a:rPr>
                        <a:t>Term</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a:effectLst/>
                        </a:rPr>
                        <a:t>Coef</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a:effectLst/>
                        </a:rPr>
                        <a:t>SE Coef</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a:effectLst/>
                        </a:rPr>
                        <a:t>T-Value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a:effectLst/>
                        </a:rPr>
                        <a:t>P-Value</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a:effectLst/>
                        </a:rPr>
                        <a:t>VIF</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1982200347"/>
                  </a:ext>
                </a:extLst>
              </a:tr>
              <a:tr h="200660">
                <a:tc>
                  <a:txBody>
                    <a:bodyPr/>
                    <a:lstStyle/>
                    <a:p>
                      <a:pPr algn="ctr">
                        <a:lnSpc>
                          <a:spcPct val="107000"/>
                        </a:lnSpc>
                        <a:spcAft>
                          <a:spcPts val="800"/>
                        </a:spcAft>
                      </a:pPr>
                      <a:r>
                        <a:rPr lang="en-IN" sz="1800" kern="0">
                          <a:effectLst/>
                        </a:rPr>
                        <a:t>Constant</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9.74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2.40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4.06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0.002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1573190628"/>
                  </a:ext>
                </a:extLst>
              </a:tr>
              <a:tr h="401955">
                <a:tc>
                  <a:txBody>
                    <a:bodyPr/>
                    <a:lstStyle/>
                    <a:p>
                      <a:pPr algn="ctr">
                        <a:lnSpc>
                          <a:spcPct val="107000"/>
                        </a:lnSpc>
                        <a:spcAft>
                          <a:spcPts val="800"/>
                        </a:spcAft>
                      </a:pPr>
                      <a:r>
                        <a:rPr lang="en-IN" sz="1800" kern="0">
                          <a:effectLst/>
                        </a:rPr>
                        <a:t>Layer Thickness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28.91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6.51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4.44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0.001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393893440"/>
                  </a:ext>
                </a:extLst>
              </a:tr>
              <a:tr h="408940">
                <a:tc>
                  <a:txBody>
                    <a:bodyPr/>
                    <a:lstStyle/>
                    <a:p>
                      <a:pPr algn="ctr">
                        <a:lnSpc>
                          <a:spcPct val="107000"/>
                        </a:lnSpc>
                        <a:spcAft>
                          <a:spcPts val="800"/>
                        </a:spcAft>
                      </a:pPr>
                      <a:r>
                        <a:rPr lang="en-IN" sz="1800" kern="0">
                          <a:effectLst/>
                        </a:rPr>
                        <a:t>Printing Speed</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0.0565</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0.0326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1.73</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0.111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1.00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336695926"/>
                  </a:ext>
                </a:extLst>
              </a:tr>
              <a:tr h="401955">
                <a:tc>
                  <a:txBody>
                    <a:bodyPr/>
                    <a:lstStyle/>
                    <a:p>
                      <a:pPr algn="ctr">
                        <a:lnSpc>
                          <a:spcPct val="107000"/>
                        </a:lnSpc>
                        <a:spcAft>
                          <a:spcPts val="800"/>
                        </a:spcAft>
                      </a:pPr>
                      <a:r>
                        <a:rPr lang="en-IN" sz="1800" kern="0">
                          <a:effectLst/>
                        </a:rPr>
                        <a:t>Infill Density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0.0336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0.0217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1.55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0.150</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1.00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619737161"/>
                  </a:ext>
                </a:extLst>
              </a:tr>
              <a:tr h="401955">
                <a:tc>
                  <a:txBody>
                    <a:bodyPr/>
                    <a:lstStyle/>
                    <a:p>
                      <a:pPr algn="ctr">
                        <a:lnSpc>
                          <a:spcPct val="107000"/>
                        </a:lnSpc>
                        <a:spcAft>
                          <a:spcPts val="800"/>
                        </a:spcAft>
                      </a:pPr>
                      <a:r>
                        <a:rPr lang="en-IN" sz="1800" kern="0" dirty="0">
                          <a:effectLst/>
                        </a:rPr>
                        <a:t>Infill Pattern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0.750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0.326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2.30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0.042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1.00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4292852915"/>
                  </a:ext>
                </a:extLst>
              </a:tr>
            </a:tbl>
          </a:graphicData>
        </a:graphic>
      </p:graphicFrame>
      <p:sp>
        <p:nvSpPr>
          <p:cNvPr id="15" name="TextBox 14">
            <a:extLst>
              <a:ext uri="{FF2B5EF4-FFF2-40B4-BE49-F238E27FC236}">
                <a16:creationId xmlns:a16="http://schemas.microsoft.com/office/drawing/2014/main" id="{F151BFAD-6970-F54A-F45C-5B9565488832}"/>
              </a:ext>
            </a:extLst>
          </p:cNvPr>
          <p:cNvSpPr txBox="1"/>
          <p:nvPr/>
        </p:nvSpPr>
        <p:spPr>
          <a:xfrm>
            <a:off x="223880" y="5107478"/>
            <a:ext cx="6097348" cy="373692"/>
          </a:xfrm>
          <a:prstGeom prst="rect">
            <a:avLst/>
          </a:prstGeom>
          <a:noFill/>
        </p:spPr>
        <p:txBody>
          <a:bodyPr wrap="square">
            <a:spAutoFit/>
          </a:bodyPr>
          <a:lstStyle/>
          <a:p>
            <a:pPr>
              <a:lnSpc>
                <a:spcPct val="107000"/>
              </a:lnSpc>
              <a:spcAft>
                <a:spcPts val="400"/>
              </a:spcAft>
            </a:pPr>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Model Summary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A16DDB67-609C-1240-C62C-1F47A8588B8C}"/>
              </a:ext>
            </a:extLst>
          </p:cNvPr>
          <p:cNvGraphicFramePr>
            <a:graphicFrameLocks noGrp="1"/>
          </p:cNvGraphicFramePr>
          <p:nvPr>
            <p:extLst>
              <p:ext uri="{D42A27DB-BD31-4B8C-83A1-F6EECF244321}">
                <p14:modId xmlns:p14="http://schemas.microsoft.com/office/powerpoint/2010/main" val="4119940429"/>
              </p:ext>
            </p:extLst>
          </p:nvPr>
        </p:nvGraphicFramePr>
        <p:xfrm>
          <a:off x="357414" y="5481170"/>
          <a:ext cx="5203190" cy="749745"/>
        </p:xfrm>
        <a:graphic>
          <a:graphicData uri="http://schemas.openxmlformats.org/drawingml/2006/table">
            <a:tbl>
              <a:tblPr firstRow="1" bandRow="1">
                <a:tableStyleId>{B301B821-A1FF-4177-AEE7-76D212191A09}</a:tableStyleId>
              </a:tblPr>
              <a:tblGrid>
                <a:gridCol w="1299210">
                  <a:extLst>
                    <a:ext uri="{9D8B030D-6E8A-4147-A177-3AD203B41FA5}">
                      <a16:colId xmlns:a16="http://schemas.microsoft.com/office/drawing/2014/main" val="496508521"/>
                    </a:ext>
                  </a:extLst>
                </a:gridCol>
                <a:gridCol w="1223010">
                  <a:extLst>
                    <a:ext uri="{9D8B030D-6E8A-4147-A177-3AD203B41FA5}">
                      <a16:colId xmlns:a16="http://schemas.microsoft.com/office/drawing/2014/main" val="4165691113"/>
                    </a:ext>
                  </a:extLst>
                </a:gridCol>
                <a:gridCol w="1223010">
                  <a:extLst>
                    <a:ext uri="{9D8B030D-6E8A-4147-A177-3AD203B41FA5}">
                      <a16:colId xmlns:a16="http://schemas.microsoft.com/office/drawing/2014/main" val="2021579798"/>
                    </a:ext>
                  </a:extLst>
                </a:gridCol>
                <a:gridCol w="1457960">
                  <a:extLst>
                    <a:ext uri="{9D8B030D-6E8A-4147-A177-3AD203B41FA5}">
                      <a16:colId xmlns:a16="http://schemas.microsoft.com/office/drawing/2014/main" val="2251556741"/>
                    </a:ext>
                  </a:extLst>
                </a:gridCol>
              </a:tblGrid>
              <a:tr h="462915">
                <a:tc>
                  <a:txBody>
                    <a:bodyPr/>
                    <a:lstStyle/>
                    <a:p>
                      <a:pPr algn="ctr">
                        <a:lnSpc>
                          <a:spcPct val="107000"/>
                        </a:lnSpc>
                        <a:spcAft>
                          <a:spcPts val="800"/>
                        </a:spcAft>
                      </a:pPr>
                      <a:r>
                        <a:rPr lang="en-IN" sz="1800" kern="0" dirty="0">
                          <a:effectLst/>
                        </a:rPr>
                        <a: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r>
                        <a:rPr lang="en-IN" sz="1800" kern="0" dirty="0">
                          <a:effectLst/>
                        </a:rPr>
                        <a:t>(</a:t>
                      </a:r>
                      <a:r>
                        <a:rPr lang="en-IN" sz="1800" kern="0" dirty="0" err="1">
                          <a:effectLst/>
                        </a:rPr>
                        <a:t>adj</a:t>
                      </a:r>
                      <a:r>
                        <a:rPr lang="en-IN" sz="1800" kern="0" dirty="0">
                          <a:effectLst/>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r>
                        <a:rPr lang="en-IN" sz="1800" kern="0" dirty="0">
                          <a:effectLst/>
                        </a:rPr>
                        <a:t>(pred)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1204362799"/>
                  </a:ext>
                </a:extLst>
              </a:tr>
              <a:tr h="202565">
                <a:tc>
                  <a:txBody>
                    <a:bodyPr/>
                    <a:lstStyle/>
                    <a:p>
                      <a:pPr algn="ctr">
                        <a:lnSpc>
                          <a:spcPct val="107000"/>
                        </a:lnSpc>
                        <a:spcAft>
                          <a:spcPts val="800"/>
                        </a:spcAft>
                      </a:pPr>
                      <a:r>
                        <a:rPr lang="en-IN" sz="1800" kern="0">
                          <a:effectLst/>
                        </a:rPr>
                        <a:t>1.45672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73.43%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63.77%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40.26%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1327408811"/>
                  </a:ext>
                </a:extLst>
              </a:tr>
            </a:tbl>
          </a:graphicData>
        </a:graphic>
      </p:graphicFrame>
    </p:spTree>
    <p:extLst>
      <p:ext uri="{BB962C8B-B14F-4D97-AF65-F5344CB8AC3E}">
        <p14:creationId xmlns:p14="http://schemas.microsoft.com/office/powerpoint/2010/main" val="1069876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CA82-5FE8-00D4-EBD9-290959013C43}"/>
              </a:ext>
            </a:extLst>
          </p:cNvPr>
          <p:cNvSpPr>
            <a:spLocks noGrp="1"/>
          </p:cNvSpPr>
          <p:nvPr>
            <p:ph type="title"/>
          </p:nvPr>
        </p:nvSpPr>
        <p:spPr>
          <a:xfrm>
            <a:off x="762001" y="40376"/>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Tensile Strength Specimens Contour plots</a:t>
            </a:r>
            <a:endParaRPr lang="en-IN"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D7FFB9-C0E6-C914-2ADC-31538E116F6C}"/>
              </a:ext>
            </a:extLst>
          </p:cNvPr>
          <p:cNvSpPr>
            <a:spLocks noGrp="1"/>
          </p:cNvSpPr>
          <p:nvPr>
            <p:ph type="body" idx="1"/>
          </p:nvPr>
        </p:nvSpPr>
        <p:spPr>
          <a:xfrm>
            <a:off x="687389" y="1120326"/>
            <a:ext cx="5157787" cy="1121672"/>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Contour Plot of Tensile Strength N/mm2 vs Printing Speed vs Infill Density</a:t>
            </a:r>
          </a:p>
          <a:p>
            <a:endParaRPr lang="en-IN" dirty="0"/>
          </a:p>
        </p:txBody>
      </p:sp>
      <p:pic>
        <p:nvPicPr>
          <p:cNvPr id="7" name="Content Placeholder 6">
            <a:extLst>
              <a:ext uri="{FF2B5EF4-FFF2-40B4-BE49-F238E27FC236}">
                <a16:creationId xmlns:a16="http://schemas.microsoft.com/office/drawing/2014/main" id="{A6925F23-F4FB-45B6-74CE-D81C26B23BCA}"/>
              </a:ext>
            </a:extLst>
          </p:cNvPr>
          <p:cNvPicPr>
            <a:picLocks noGrp="1" noChangeAspect="1"/>
          </p:cNvPicPr>
          <p:nvPr>
            <p:ph sz="half" idx="2"/>
          </p:nvPr>
        </p:nvPicPr>
        <p:blipFill>
          <a:blip r:embed="rId2"/>
          <a:stretch>
            <a:fillRect/>
          </a:stretch>
        </p:blipFill>
        <p:spPr>
          <a:xfrm>
            <a:off x="687389" y="1914444"/>
            <a:ext cx="4962316" cy="3418647"/>
          </a:xfrm>
          <a:prstGeom prst="rect">
            <a:avLst/>
          </a:prstGeom>
        </p:spPr>
      </p:pic>
      <p:sp>
        <p:nvSpPr>
          <p:cNvPr id="5" name="Text Placeholder 4">
            <a:extLst>
              <a:ext uri="{FF2B5EF4-FFF2-40B4-BE49-F238E27FC236}">
                <a16:creationId xmlns:a16="http://schemas.microsoft.com/office/drawing/2014/main" id="{552FFD4F-6F12-2DF0-A5BD-46BB6E28FA76}"/>
              </a:ext>
            </a:extLst>
          </p:cNvPr>
          <p:cNvSpPr>
            <a:spLocks noGrp="1"/>
          </p:cNvSpPr>
          <p:nvPr>
            <p:ph type="body" sz="quarter" idx="3"/>
          </p:nvPr>
        </p:nvSpPr>
        <p:spPr>
          <a:xfrm>
            <a:off x="6343649" y="1276731"/>
            <a:ext cx="5160962" cy="952708"/>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Contour Plot of Tensile Strength N/mm2 vs Layer Thickness vs Infill Pattern</a:t>
            </a:r>
          </a:p>
          <a:p>
            <a:endParaRPr lang="en-IN"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91B6268-ECDC-FA6F-261B-44BA95E868B8}"/>
              </a:ext>
            </a:extLst>
          </p:cNvPr>
          <p:cNvPicPr>
            <a:picLocks noGrp="1" noChangeAspect="1"/>
          </p:cNvPicPr>
          <p:nvPr>
            <p:ph sz="quarter" idx="4"/>
          </p:nvPr>
        </p:nvPicPr>
        <p:blipFill>
          <a:blip r:embed="rId3"/>
          <a:stretch>
            <a:fillRect/>
          </a:stretch>
        </p:blipFill>
        <p:spPr>
          <a:xfrm>
            <a:off x="6456155" y="1914444"/>
            <a:ext cx="5246100" cy="3418647"/>
          </a:xfrm>
          <a:prstGeom prst="rect">
            <a:avLst/>
          </a:prstGeom>
        </p:spPr>
      </p:pic>
      <p:sp>
        <p:nvSpPr>
          <p:cNvPr id="4" name="TextBox 3">
            <a:extLst>
              <a:ext uri="{FF2B5EF4-FFF2-40B4-BE49-F238E27FC236}">
                <a16:creationId xmlns:a16="http://schemas.microsoft.com/office/drawing/2014/main" id="{F0A617FA-7756-BA3D-9A75-B8D6470C8B07}"/>
              </a:ext>
            </a:extLst>
          </p:cNvPr>
          <p:cNvSpPr txBox="1"/>
          <p:nvPr/>
        </p:nvSpPr>
        <p:spPr>
          <a:xfrm>
            <a:off x="412694" y="5494492"/>
            <a:ext cx="11620163" cy="1615827"/>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By considering Signal to noise ratio and contour plots we got the best input var are – [layer thickness-0.3, printing speed-50, Infill density-45, Infill pattern-Honeycomb]</a:t>
            </a:r>
          </a:p>
          <a:p>
            <a:pPr>
              <a:lnSpc>
                <a:spcPct val="150000"/>
              </a:lnSpc>
            </a:pPr>
            <a:r>
              <a:rPr lang="en-IN" dirty="0">
                <a:latin typeface="Times New Roman" panose="02020603050405020304" pitchFamily="18" charset="0"/>
                <a:cs typeface="Times New Roman" panose="02020603050405020304" pitchFamily="18" charset="0"/>
              </a:rPr>
              <a:t>Specimen number 15 is the best one in tensile strength among 16 specimen</a:t>
            </a:r>
          </a:p>
          <a:p>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7877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C1405C-4EED-1034-891E-06214BC5B070}"/>
              </a:ext>
            </a:extLst>
          </p:cNvPr>
          <p:cNvSpPr txBox="1"/>
          <p:nvPr/>
        </p:nvSpPr>
        <p:spPr>
          <a:xfrm>
            <a:off x="458463" y="311705"/>
            <a:ext cx="6097348" cy="461665"/>
          </a:xfrm>
          <a:prstGeom prst="rect">
            <a:avLst/>
          </a:prstGeom>
          <a:noFill/>
        </p:spPr>
        <p:txBody>
          <a:bodyPr wrap="square">
            <a:spAutoFit/>
          </a:bodyPr>
          <a:lstStyle/>
          <a:p>
            <a:pPr marL="342900" indent="-342900">
              <a:buFont typeface="Wingdings" panose="05000000000000000000" pitchFamily="2" charset="2"/>
              <a:buChar char="Ø"/>
            </a:pPr>
            <a:r>
              <a:rPr lang="en-IN" sz="2400" b="1" dirty="0"/>
              <a:t>Flexural Test Specimen</a:t>
            </a:r>
          </a:p>
        </p:txBody>
      </p:sp>
      <p:sp>
        <p:nvSpPr>
          <p:cNvPr id="9" name="TextBox 8">
            <a:extLst>
              <a:ext uri="{FF2B5EF4-FFF2-40B4-BE49-F238E27FC236}">
                <a16:creationId xmlns:a16="http://schemas.microsoft.com/office/drawing/2014/main" id="{27B43DC8-3C7E-AB3D-6DCE-53AF4D456303}"/>
              </a:ext>
            </a:extLst>
          </p:cNvPr>
          <p:cNvSpPr txBox="1"/>
          <p:nvPr/>
        </p:nvSpPr>
        <p:spPr>
          <a:xfrm>
            <a:off x="313566" y="773370"/>
            <a:ext cx="6097348" cy="458074"/>
          </a:xfrm>
          <a:prstGeom prst="rect">
            <a:avLst/>
          </a:prstGeom>
          <a:noFill/>
        </p:spPr>
        <p:txBody>
          <a:bodyPr wrap="square">
            <a:spAutoFit/>
          </a:bodyPr>
          <a:lstStyle/>
          <a:p>
            <a:pPr marL="742950" marR="593725" lvl="1" indent="-285750">
              <a:lnSpc>
                <a:spcPct val="150000"/>
              </a:lnSpc>
              <a:spcAft>
                <a:spcPts val="1000"/>
              </a:spcAft>
              <a:buFont typeface="Arial" panose="020B0604020202020204" pitchFamily="34" charset="0"/>
              <a:buChar char="•"/>
            </a:pPr>
            <a:r>
              <a:rPr lang="en-IN" b="1" dirty="0">
                <a:latin typeface="Times New Roman" panose="02020603050405020304" pitchFamily="18" charset="0"/>
                <a:ea typeface="Times New Roman" panose="02020603050405020304" pitchFamily="18" charset="0"/>
              </a:rPr>
              <a:t>V</a:t>
            </a:r>
            <a:r>
              <a:rPr lang="en-IN" sz="1800" b="1" dirty="0">
                <a:effectLst/>
                <a:latin typeface="Times New Roman" panose="02020603050405020304" pitchFamily="18" charset="0"/>
                <a:ea typeface="Times New Roman" panose="02020603050405020304" pitchFamily="18" charset="0"/>
              </a:rPr>
              <a:t>ariation of experimental data</a:t>
            </a:r>
            <a:endParaRPr lang="en-IN" sz="16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6396190E-9A0D-00A5-EFC7-004742F98B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3378" y="1874658"/>
            <a:ext cx="6580665" cy="3955691"/>
          </a:xfrm>
          <a:prstGeom prst="rect">
            <a:avLst/>
          </a:prstGeom>
          <a:noFill/>
          <a:ln>
            <a:noFill/>
          </a:ln>
        </p:spPr>
      </p:pic>
      <p:sp>
        <p:nvSpPr>
          <p:cNvPr id="14" name="TextBox 13">
            <a:extLst>
              <a:ext uri="{FF2B5EF4-FFF2-40B4-BE49-F238E27FC236}">
                <a16:creationId xmlns:a16="http://schemas.microsoft.com/office/drawing/2014/main" id="{47973995-76DC-FC1A-73F6-8A67725F85C7}"/>
              </a:ext>
            </a:extLst>
          </p:cNvPr>
          <p:cNvSpPr txBox="1"/>
          <p:nvPr/>
        </p:nvSpPr>
        <p:spPr>
          <a:xfrm>
            <a:off x="-367018" y="1471986"/>
            <a:ext cx="6097348" cy="4849404"/>
          </a:xfrm>
          <a:prstGeom prst="rect">
            <a:avLst/>
          </a:prstGeom>
          <a:noFill/>
        </p:spPr>
        <p:txBody>
          <a:bodyPr wrap="square">
            <a:spAutoFit/>
          </a:bodyPr>
          <a:lstStyle/>
          <a:p>
            <a:pPr marL="630555" marR="593725" algn="just">
              <a:lnSpc>
                <a:spcPct val="150000"/>
              </a:lnSpc>
              <a:spcAft>
                <a:spcPts val="1000"/>
              </a:spcAft>
            </a:pPr>
            <a:r>
              <a:rPr lang="en-IN" sz="1600" dirty="0">
                <a:effectLst/>
                <a:latin typeface="Times New Roman" panose="02020603050405020304" pitchFamily="18" charset="0"/>
                <a:ea typeface="Times New Roman" panose="02020603050405020304" pitchFamily="18" charset="0"/>
              </a:rPr>
              <a:t>The data shows a range of flexural strength values, ranging from lower values (2.891,3.765) to higher values (3.967,4.371). This indicates a general range of flexural strength within the dataset. There are some fluctuations within the range. For example, there are instances where the flexural strength decreases slightly (e.g., 3.026 to 3.698) or increases gradually (e.g., 4.102 to 4.371). These variations suggest some level of measurement uncertainty or natural variation in the flexural strength values. Notably, there is a cluster of higher flexural strength values towards the upper end of the dataset (e.g., 4.371). These values indicate a higher level of strength compared to the rest of the dataset.</a:t>
            </a:r>
          </a:p>
        </p:txBody>
      </p:sp>
    </p:spTree>
    <p:extLst>
      <p:ext uri="{BB962C8B-B14F-4D97-AF65-F5344CB8AC3E}">
        <p14:creationId xmlns:p14="http://schemas.microsoft.com/office/powerpoint/2010/main" val="270735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E79B-ACFA-4F2D-3745-1A5969880291}"/>
              </a:ext>
            </a:extLst>
          </p:cNvPr>
          <p:cNvSpPr>
            <a:spLocks noGrp="1"/>
          </p:cNvSpPr>
          <p:nvPr>
            <p:ph type="title"/>
          </p:nvPr>
        </p:nvSpPr>
        <p:spPr>
          <a:xfrm>
            <a:off x="323681" y="569161"/>
            <a:ext cx="11868319" cy="1325563"/>
          </a:xfrm>
        </p:spPr>
        <p:txBody>
          <a:bodyPr>
            <a:noAutofit/>
          </a:bodyPr>
          <a:lstStyle/>
          <a:p>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b="1" kern="0" dirty="0">
                <a:solidFill>
                  <a:srgbClr val="056EB2"/>
                </a:solidFill>
                <a:effectLst/>
                <a:latin typeface="Times New Roman" panose="02020603050405020304" pitchFamily="18" charset="0"/>
                <a:ea typeface="Times New Roman" panose="02020603050405020304" pitchFamily="18" charset="0"/>
                <a:cs typeface="Times New Roman" panose="02020603050405020304" pitchFamily="18" charset="0"/>
              </a:rPr>
              <a:t>Response Table for Signal to Noise Ratios</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Taguchi Analysis: Flexural Strength N/mm2 versus Layer Thickness, Printing Speed, Infill Density, Infill Pattern</a:t>
            </a:r>
            <a:b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6000" dirty="0">
              <a:latin typeface="Times New Roman" panose="02020603050405020304" pitchFamily="18"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5276B75B-C91D-8983-A983-C8A92D817815}"/>
              </a:ext>
            </a:extLst>
          </p:cNvPr>
          <p:cNvGraphicFramePr>
            <a:graphicFrameLocks noGrp="1"/>
          </p:cNvGraphicFramePr>
          <p:nvPr>
            <p:ph sz="half" idx="2"/>
            <p:extLst>
              <p:ext uri="{D42A27DB-BD31-4B8C-83A1-F6EECF244321}">
                <p14:modId xmlns:p14="http://schemas.microsoft.com/office/powerpoint/2010/main" val="4097594211"/>
              </p:ext>
            </p:extLst>
          </p:nvPr>
        </p:nvGraphicFramePr>
        <p:xfrm>
          <a:off x="397566" y="2209126"/>
          <a:ext cx="5698435" cy="3458749"/>
        </p:xfrm>
        <a:graphic>
          <a:graphicData uri="http://schemas.openxmlformats.org/drawingml/2006/table">
            <a:tbl>
              <a:tblPr firstRow="1" bandRow="1">
                <a:tableStyleId>{B301B821-A1FF-4177-AEE7-76D212191A09}</a:tableStyleId>
              </a:tblPr>
              <a:tblGrid>
                <a:gridCol w="1139687">
                  <a:extLst>
                    <a:ext uri="{9D8B030D-6E8A-4147-A177-3AD203B41FA5}">
                      <a16:colId xmlns:a16="http://schemas.microsoft.com/office/drawing/2014/main" val="203964934"/>
                    </a:ext>
                  </a:extLst>
                </a:gridCol>
                <a:gridCol w="1139687">
                  <a:extLst>
                    <a:ext uri="{9D8B030D-6E8A-4147-A177-3AD203B41FA5}">
                      <a16:colId xmlns:a16="http://schemas.microsoft.com/office/drawing/2014/main" val="3429852639"/>
                    </a:ext>
                  </a:extLst>
                </a:gridCol>
                <a:gridCol w="1139687">
                  <a:extLst>
                    <a:ext uri="{9D8B030D-6E8A-4147-A177-3AD203B41FA5}">
                      <a16:colId xmlns:a16="http://schemas.microsoft.com/office/drawing/2014/main" val="3079731269"/>
                    </a:ext>
                  </a:extLst>
                </a:gridCol>
                <a:gridCol w="1139687">
                  <a:extLst>
                    <a:ext uri="{9D8B030D-6E8A-4147-A177-3AD203B41FA5}">
                      <a16:colId xmlns:a16="http://schemas.microsoft.com/office/drawing/2014/main" val="2668878939"/>
                    </a:ext>
                  </a:extLst>
                </a:gridCol>
                <a:gridCol w="1139687">
                  <a:extLst>
                    <a:ext uri="{9D8B030D-6E8A-4147-A177-3AD203B41FA5}">
                      <a16:colId xmlns:a16="http://schemas.microsoft.com/office/drawing/2014/main" val="1815056775"/>
                    </a:ext>
                  </a:extLst>
                </a:gridCol>
              </a:tblGrid>
              <a:tr h="708889">
                <a:tc>
                  <a:txBody>
                    <a:bodyPr/>
                    <a:lstStyle/>
                    <a:p>
                      <a:pPr algn="ctr">
                        <a:lnSpc>
                          <a:spcPct val="107000"/>
                        </a:lnSpc>
                        <a:spcAft>
                          <a:spcPts val="800"/>
                        </a:spcAft>
                      </a:pPr>
                      <a:r>
                        <a:rPr lang="en-IN" sz="1800" b="1" kern="0" dirty="0">
                          <a:solidFill>
                            <a:srgbClr val="000000"/>
                          </a:solidFill>
                          <a:effectLst/>
                        </a:rPr>
                        <a:t>Level</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Layer</a:t>
                      </a:r>
                      <a:br>
                        <a:rPr lang="en-IN" sz="1800" b="1" kern="0">
                          <a:solidFill>
                            <a:srgbClr val="000000"/>
                          </a:solidFill>
                          <a:effectLst/>
                        </a:rPr>
                      </a:br>
                      <a:r>
                        <a:rPr lang="en-IN" sz="1800" b="1" kern="0">
                          <a:solidFill>
                            <a:srgbClr val="000000"/>
                          </a:solidFill>
                          <a:effectLst/>
                        </a:rPr>
                        <a:t>Thickness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Printing</a:t>
                      </a:r>
                      <a:br>
                        <a:rPr lang="en-IN" sz="1800" b="1" kern="0">
                          <a:solidFill>
                            <a:srgbClr val="000000"/>
                          </a:solidFill>
                          <a:effectLst/>
                        </a:rPr>
                      </a:br>
                      <a:r>
                        <a:rPr lang="en-IN" sz="1800" b="1" kern="0">
                          <a:solidFill>
                            <a:srgbClr val="000000"/>
                          </a:solidFill>
                          <a:effectLst/>
                        </a:rPr>
                        <a:t>Speed</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dirty="0">
                          <a:solidFill>
                            <a:srgbClr val="000000"/>
                          </a:solidFill>
                          <a:effectLst/>
                        </a:rPr>
                        <a:t>Infill</a:t>
                      </a:r>
                      <a:br>
                        <a:rPr lang="en-IN" sz="1800" b="1" kern="0" dirty="0">
                          <a:solidFill>
                            <a:srgbClr val="000000"/>
                          </a:solidFill>
                          <a:effectLst/>
                        </a:rPr>
                      </a:br>
                      <a:r>
                        <a:rPr lang="en-IN" sz="1800" b="1" kern="0" dirty="0">
                          <a:solidFill>
                            <a:srgbClr val="000000"/>
                          </a:solidFill>
                          <a:effectLst/>
                        </a:rPr>
                        <a:t>Density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Infill</a:t>
                      </a:r>
                      <a:br>
                        <a:rPr lang="en-IN" sz="1800" b="1" kern="0">
                          <a:solidFill>
                            <a:srgbClr val="000000"/>
                          </a:solidFill>
                          <a:effectLst/>
                        </a:rPr>
                      </a:br>
                      <a:r>
                        <a:rPr lang="en-IN" sz="1800" b="1" kern="0">
                          <a:solidFill>
                            <a:srgbClr val="000000"/>
                          </a:solidFill>
                          <a:effectLst/>
                        </a:rPr>
                        <a:t>Pattern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323425592"/>
                  </a:ext>
                </a:extLst>
              </a:tr>
              <a:tr h="458310">
                <a:tc>
                  <a:txBody>
                    <a:bodyPr/>
                    <a:lstStyle/>
                    <a:p>
                      <a:pPr algn="ctr">
                        <a:lnSpc>
                          <a:spcPct val="107000"/>
                        </a:lnSpc>
                        <a:spcAft>
                          <a:spcPts val="800"/>
                        </a:spcAft>
                      </a:pPr>
                      <a:r>
                        <a:rPr lang="en-IN" sz="1800" kern="0">
                          <a:solidFill>
                            <a:srgbClr val="000000"/>
                          </a:solidFill>
                          <a:effectLst/>
                        </a:rPr>
                        <a:t>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11.09</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11.32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11.57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11.25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216065556"/>
                  </a:ext>
                </a:extLst>
              </a:tr>
              <a:tr h="458310">
                <a:tc>
                  <a:txBody>
                    <a:bodyPr/>
                    <a:lstStyle/>
                    <a:p>
                      <a:pPr algn="ctr">
                        <a:lnSpc>
                          <a:spcPct val="107000"/>
                        </a:lnSpc>
                        <a:spcAft>
                          <a:spcPts val="800"/>
                        </a:spcAft>
                      </a:pPr>
                      <a:r>
                        <a:rPr lang="en-IN" sz="1800" kern="0">
                          <a:solidFill>
                            <a:srgbClr val="000000"/>
                          </a:solidFill>
                          <a:effectLst/>
                        </a:rPr>
                        <a:t>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11.34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11.70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11.86</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11.38</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983553896"/>
                  </a:ext>
                </a:extLst>
              </a:tr>
              <a:tr h="458310">
                <a:tc>
                  <a:txBody>
                    <a:bodyPr/>
                    <a:lstStyle/>
                    <a:p>
                      <a:pPr algn="ctr">
                        <a:lnSpc>
                          <a:spcPct val="107000"/>
                        </a:lnSpc>
                        <a:spcAft>
                          <a:spcPts val="800"/>
                        </a:spcAft>
                      </a:pPr>
                      <a:r>
                        <a:rPr lang="en-IN" sz="1800" kern="0">
                          <a:solidFill>
                            <a:srgbClr val="000000"/>
                          </a:solidFill>
                          <a:effectLst/>
                        </a:rPr>
                        <a:t>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11.89</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12.00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11.38</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12.03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949176144"/>
                  </a:ext>
                </a:extLst>
              </a:tr>
              <a:tr h="458310">
                <a:tc>
                  <a:txBody>
                    <a:bodyPr/>
                    <a:lstStyle/>
                    <a:p>
                      <a:pPr algn="ctr">
                        <a:lnSpc>
                          <a:spcPct val="107000"/>
                        </a:lnSpc>
                        <a:spcAft>
                          <a:spcPts val="800"/>
                        </a:spcAft>
                      </a:pPr>
                      <a:r>
                        <a:rPr lang="en-IN" sz="1800" kern="0">
                          <a:solidFill>
                            <a:srgbClr val="000000"/>
                          </a:solidFill>
                          <a:effectLst/>
                        </a:rPr>
                        <a:t>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12.22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11.52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11.74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11.89</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1358373111"/>
                  </a:ext>
                </a:extLst>
              </a:tr>
              <a:tr h="458310">
                <a:tc>
                  <a:txBody>
                    <a:bodyPr/>
                    <a:lstStyle/>
                    <a:p>
                      <a:pPr algn="ctr">
                        <a:lnSpc>
                          <a:spcPct val="107000"/>
                        </a:lnSpc>
                        <a:spcAft>
                          <a:spcPts val="800"/>
                        </a:spcAft>
                      </a:pPr>
                      <a:r>
                        <a:rPr lang="en-IN" sz="1800" kern="0">
                          <a:solidFill>
                            <a:srgbClr val="000000"/>
                          </a:solidFill>
                          <a:effectLst/>
                        </a:rPr>
                        <a:t>Delta</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0.69</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0.47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0.78</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687620162"/>
                  </a:ext>
                </a:extLst>
              </a:tr>
              <a:tr h="458310">
                <a:tc>
                  <a:txBody>
                    <a:bodyPr/>
                    <a:lstStyle/>
                    <a:p>
                      <a:pPr algn="ctr">
                        <a:lnSpc>
                          <a:spcPct val="107000"/>
                        </a:lnSpc>
                        <a:spcAft>
                          <a:spcPts val="800"/>
                        </a:spcAft>
                      </a:pPr>
                      <a:r>
                        <a:rPr lang="en-IN" sz="1800" kern="0" dirty="0">
                          <a:solidFill>
                            <a:srgbClr val="000000"/>
                          </a:solidFill>
                          <a:effectLst/>
                        </a:rPr>
                        <a:t>Rank</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3</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4</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4144529304"/>
                  </a:ext>
                </a:extLst>
              </a:tr>
            </a:tbl>
          </a:graphicData>
        </a:graphic>
      </p:graphicFrame>
      <p:pic>
        <p:nvPicPr>
          <p:cNvPr id="6" name="Picture 5">
            <a:extLst>
              <a:ext uri="{FF2B5EF4-FFF2-40B4-BE49-F238E27FC236}">
                <a16:creationId xmlns:a16="http://schemas.microsoft.com/office/drawing/2014/main" id="{06B742B1-A332-AF09-F541-167158BDA7D3}"/>
              </a:ext>
            </a:extLst>
          </p:cNvPr>
          <p:cNvPicPr>
            <a:picLocks noChangeAspect="1"/>
          </p:cNvPicPr>
          <p:nvPr/>
        </p:nvPicPr>
        <p:blipFill>
          <a:blip r:embed="rId2"/>
          <a:stretch>
            <a:fillRect/>
          </a:stretch>
        </p:blipFill>
        <p:spPr>
          <a:xfrm>
            <a:off x="6555811" y="1690689"/>
            <a:ext cx="4960327" cy="3977180"/>
          </a:xfrm>
          <a:prstGeom prst="rect">
            <a:avLst/>
          </a:prstGeom>
        </p:spPr>
      </p:pic>
    </p:spTree>
    <p:extLst>
      <p:ext uri="{BB962C8B-B14F-4D97-AF65-F5344CB8AC3E}">
        <p14:creationId xmlns:p14="http://schemas.microsoft.com/office/powerpoint/2010/main" val="3955878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6714-638F-74C6-9A83-D7CFC8600C3A}"/>
              </a:ext>
            </a:extLst>
          </p:cNvPr>
          <p:cNvSpPr>
            <a:spLocks noGrp="1"/>
          </p:cNvSpPr>
          <p:nvPr>
            <p:ph type="title"/>
          </p:nvPr>
        </p:nvSpPr>
        <p:spPr>
          <a:xfrm>
            <a:off x="136216" y="-159587"/>
            <a:ext cx="11919568" cy="1325563"/>
          </a:xfrm>
        </p:spPr>
        <p:txBody>
          <a:bodyPr>
            <a:noAutofit/>
          </a:bodyPr>
          <a:lstStyle/>
          <a:p>
            <a:r>
              <a:rPr lang="en-IN" sz="2500" kern="100" dirty="0">
                <a:effectLst/>
                <a:latin typeface="Times New Roman" panose="02020603050405020304" pitchFamily="18" charset="0"/>
                <a:ea typeface="Calibri" panose="020F0502020204030204" pitchFamily="34" charset="0"/>
                <a:cs typeface="Times New Roman" panose="02020603050405020304" pitchFamily="18" charset="0"/>
              </a:rPr>
              <a:t>Regression Analysis: Flexural Strength N/mm2 versus Layer Thickness, Printing Speed, Infill Density, Infill Pattern</a:t>
            </a:r>
            <a:endParaRPr lang="en-IN" sz="25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DA168BC-DC34-DA8E-6B72-BCB444D0F4B6}"/>
              </a:ext>
            </a:extLst>
          </p:cNvPr>
          <p:cNvSpPr>
            <a:spLocks noGrp="1"/>
          </p:cNvSpPr>
          <p:nvPr>
            <p:ph type="body" idx="1"/>
          </p:nvPr>
        </p:nvSpPr>
        <p:spPr>
          <a:xfrm>
            <a:off x="136216" y="1790578"/>
            <a:ext cx="5157787" cy="823912"/>
          </a:xfrm>
        </p:spPr>
        <p:txBody>
          <a:bodyPr/>
          <a:lstStyle/>
          <a:p>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Coefficients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7" name="Content Placeholder 6">
            <a:extLst>
              <a:ext uri="{FF2B5EF4-FFF2-40B4-BE49-F238E27FC236}">
                <a16:creationId xmlns:a16="http://schemas.microsoft.com/office/drawing/2014/main" id="{ACA883A8-B68B-E8D8-F543-66B1926A7AD7}"/>
              </a:ext>
            </a:extLst>
          </p:cNvPr>
          <p:cNvGraphicFramePr>
            <a:graphicFrameLocks noGrp="1"/>
          </p:cNvGraphicFramePr>
          <p:nvPr>
            <p:ph sz="half" idx="2"/>
            <p:extLst>
              <p:ext uri="{D42A27DB-BD31-4B8C-83A1-F6EECF244321}">
                <p14:modId xmlns:p14="http://schemas.microsoft.com/office/powerpoint/2010/main" val="1661582126"/>
              </p:ext>
            </p:extLst>
          </p:nvPr>
        </p:nvGraphicFramePr>
        <p:xfrm>
          <a:off x="136216" y="2202533"/>
          <a:ext cx="5673864" cy="2886202"/>
        </p:xfrm>
        <a:graphic>
          <a:graphicData uri="http://schemas.openxmlformats.org/drawingml/2006/table">
            <a:tbl>
              <a:tblPr firstRow="1" bandRow="1">
                <a:tableStyleId>{B301B821-A1FF-4177-AEE7-76D212191A09}</a:tableStyleId>
              </a:tblPr>
              <a:tblGrid>
                <a:gridCol w="1012853">
                  <a:extLst>
                    <a:ext uri="{9D8B030D-6E8A-4147-A177-3AD203B41FA5}">
                      <a16:colId xmlns:a16="http://schemas.microsoft.com/office/drawing/2014/main" val="2736145718"/>
                    </a:ext>
                  </a:extLst>
                </a:gridCol>
                <a:gridCol w="1100517">
                  <a:extLst>
                    <a:ext uri="{9D8B030D-6E8A-4147-A177-3AD203B41FA5}">
                      <a16:colId xmlns:a16="http://schemas.microsoft.com/office/drawing/2014/main" val="66652433"/>
                    </a:ext>
                  </a:extLst>
                </a:gridCol>
                <a:gridCol w="914400">
                  <a:extLst>
                    <a:ext uri="{9D8B030D-6E8A-4147-A177-3AD203B41FA5}">
                      <a16:colId xmlns:a16="http://schemas.microsoft.com/office/drawing/2014/main" val="354727000"/>
                    </a:ext>
                  </a:extLst>
                </a:gridCol>
                <a:gridCol w="914400">
                  <a:extLst>
                    <a:ext uri="{9D8B030D-6E8A-4147-A177-3AD203B41FA5}">
                      <a16:colId xmlns:a16="http://schemas.microsoft.com/office/drawing/2014/main" val="4185320758"/>
                    </a:ext>
                  </a:extLst>
                </a:gridCol>
                <a:gridCol w="930584">
                  <a:extLst>
                    <a:ext uri="{9D8B030D-6E8A-4147-A177-3AD203B41FA5}">
                      <a16:colId xmlns:a16="http://schemas.microsoft.com/office/drawing/2014/main" val="1843488336"/>
                    </a:ext>
                  </a:extLst>
                </a:gridCol>
                <a:gridCol w="801110">
                  <a:extLst>
                    <a:ext uri="{9D8B030D-6E8A-4147-A177-3AD203B41FA5}">
                      <a16:colId xmlns:a16="http://schemas.microsoft.com/office/drawing/2014/main" val="3315794721"/>
                    </a:ext>
                  </a:extLst>
                </a:gridCol>
              </a:tblGrid>
              <a:tr h="275882">
                <a:tc>
                  <a:txBody>
                    <a:bodyPr/>
                    <a:lstStyle/>
                    <a:p>
                      <a:pPr algn="ctr">
                        <a:lnSpc>
                          <a:spcPct val="107000"/>
                        </a:lnSpc>
                        <a:spcAft>
                          <a:spcPts val="800"/>
                        </a:spcAft>
                      </a:pPr>
                      <a:r>
                        <a:rPr lang="en-IN" sz="1800" b="1" kern="0" dirty="0">
                          <a:solidFill>
                            <a:srgbClr val="000000"/>
                          </a:solidFill>
                          <a:effectLst/>
                        </a:rPr>
                        <a:t>Term</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Coef</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dirty="0">
                          <a:solidFill>
                            <a:srgbClr val="000000"/>
                          </a:solidFill>
                          <a:effectLst/>
                        </a:rPr>
                        <a:t>SE </a:t>
                      </a:r>
                      <a:r>
                        <a:rPr lang="en-IN" sz="1800" b="1" kern="0" dirty="0" err="1">
                          <a:solidFill>
                            <a:srgbClr val="000000"/>
                          </a:solidFill>
                          <a:effectLst/>
                        </a:rPr>
                        <a:t>Coef</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T-Value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P-Value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VIF</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599132186"/>
                  </a:ext>
                </a:extLst>
              </a:tr>
              <a:tr h="275882">
                <a:tc>
                  <a:txBody>
                    <a:bodyPr/>
                    <a:lstStyle/>
                    <a:p>
                      <a:pPr algn="ctr">
                        <a:lnSpc>
                          <a:spcPct val="107000"/>
                        </a:lnSpc>
                        <a:spcAft>
                          <a:spcPts val="800"/>
                        </a:spcAft>
                      </a:pPr>
                      <a:r>
                        <a:rPr lang="en-IN" sz="1800" kern="0">
                          <a:solidFill>
                            <a:srgbClr val="000000"/>
                          </a:solidFill>
                          <a:effectLst/>
                        </a:rPr>
                        <a:t>Constant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2.693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0.570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4.72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1913441571"/>
                  </a:ext>
                </a:extLst>
              </a:tr>
              <a:tr h="559622">
                <a:tc>
                  <a:txBody>
                    <a:bodyPr/>
                    <a:lstStyle/>
                    <a:p>
                      <a:pPr algn="ctr">
                        <a:lnSpc>
                          <a:spcPct val="107000"/>
                        </a:lnSpc>
                        <a:spcAft>
                          <a:spcPts val="800"/>
                        </a:spcAft>
                      </a:pPr>
                      <a:r>
                        <a:rPr lang="en-IN" sz="1800" kern="0">
                          <a:solidFill>
                            <a:srgbClr val="000000"/>
                          </a:solidFill>
                          <a:effectLst/>
                        </a:rPr>
                        <a:t>Layer Thickness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3.26</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1.55</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2.11</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0.059</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1.00</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238142881"/>
                  </a:ext>
                </a:extLst>
              </a:tr>
              <a:tr h="559622">
                <a:tc>
                  <a:txBody>
                    <a:bodyPr/>
                    <a:lstStyle/>
                    <a:p>
                      <a:pPr algn="ctr">
                        <a:lnSpc>
                          <a:spcPct val="107000"/>
                        </a:lnSpc>
                        <a:spcAft>
                          <a:spcPts val="800"/>
                        </a:spcAft>
                      </a:pPr>
                      <a:r>
                        <a:rPr lang="en-IN" sz="1800" kern="0">
                          <a:solidFill>
                            <a:srgbClr val="000000"/>
                          </a:solidFill>
                          <a:effectLst/>
                        </a:rPr>
                        <a:t>Printing Speed</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0.00388</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0.00775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0.50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0.626</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1.00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1696448294"/>
                  </a:ext>
                </a:extLst>
              </a:tr>
              <a:tr h="559622">
                <a:tc>
                  <a:txBody>
                    <a:bodyPr/>
                    <a:lstStyle/>
                    <a:p>
                      <a:pPr algn="ctr">
                        <a:lnSpc>
                          <a:spcPct val="107000"/>
                        </a:lnSpc>
                        <a:spcAft>
                          <a:spcPts val="800"/>
                        </a:spcAft>
                      </a:pPr>
                      <a:r>
                        <a:rPr lang="en-IN" sz="1800" kern="0">
                          <a:solidFill>
                            <a:srgbClr val="000000"/>
                          </a:solidFill>
                          <a:effectLst/>
                        </a:rPr>
                        <a:t>Infill Density</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-0.00056</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0.00516</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-0.11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0.915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1.00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1142970137"/>
                  </a:ext>
                </a:extLst>
              </a:tr>
              <a:tr h="559622">
                <a:tc>
                  <a:txBody>
                    <a:bodyPr/>
                    <a:lstStyle/>
                    <a:p>
                      <a:pPr algn="ctr">
                        <a:lnSpc>
                          <a:spcPct val="107000"/>
                        </a:lnSpc>
                        <a:spcAft>
                          <a:spcPts val="800"/>
                        </a:spcAft>
                      </a:pPr>
                      <a:r>
                        <a:rPr lang="en-IN" sz="1800" kern="0" dirty="0">
                          <a:solidFill>
                            <a:srgbClr val="000000"/>
                          </a:solidFill>
                          <a:effectLst/>
                        </a:rPr>
                        <a:t>Infill Pattern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0.1026</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0.0775</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1.32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0.212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1.00</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206541928"/>
                  </a:ext>
                </a:extLst>
              </a:tr>
            </a:tbl>
          </a:graphicData>
        </a:graphic>
      </p:graphicFrame>
      <p:sp>
        <p:nvSpPr>
          <p:cNvPr id="5" name="Text Placeholder 4">
            <a:extLst>
              <a:ext uri="{FF2B5EF4-FFF2-40B4-BE49-F238E27FC236}">
                <a16:creationId xmlns:a16="http://schemas.microsoft.com/office/drawing/2014/main" id="{DEF2F815-1D0B-D4A6-D305-25C609D4C747}"/>
              </a:ext>
            </a:extLst>
          </p:cNvPr>
          <p:cNvSpPr>
            <a:spLocks noGrp="1"/>
          </p:cNvSpPr>
          <p:nvPr>
            <p:ph type="body" sz="quarter" idx="3"/>
          </p:nvPr>
        </p:nvSpPr>
        <p:spPr>
          <a:xfrm>
            <a:off x="6172200" y="1790578"/>
            <a:ext cx="5183188" cy="823912"/>
          </a:xfrm>
        </p:spPr>
        <p:txBody>
          <a:bodyPr/>
          <a:lstStyle/>
          <a:p>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Analysis of Variance</a:t>
            </a:r>
          </a:p>
          <a:p>
            <a:endParaRPr lang="en-IN" dirty="0"/>
          </a:p>
        </p:txBody>
      </p:sp>
      <p:graphicFrame>
        <p:nvGraphicFramePr>
          <p:cNvPr id="9" name="Content Placeholder 8">
            <a:extLst>
              <a:ext uri="{FF2B5EF4-FFF2-40B4-BE49-F238E27FC236}">
                <a16:creationId xmlns:a16="http://schemas.microsoft.com/office/drawing/2014/main" id="{5532CA87-C2D3-D6E4-37C6-69F9DD91BE0E}"/>
              </a:ext>
            </a:extLst>
          </p:cNvPr>
          <p:cNvGraphicFramePr>
            <a:graphicFrameLocks noGrp="1"/>
          </p:cNvGraphicFramePr>
          <p:nvPr>
            <p:ph sz="quarter" idx="4"/>
            <p:extLst>
              <p:ext uri="{D42A27DB-BD31-4B8C-83A1-F6EECF244321}">
                <p14:modId xmlns:p14="http://schemas.microsoft.com/office/powerpoint/2010/main" val="3790217876"/>
              </p:ext>
            </p:extLst>
          </p:nvPr>
        </p:nvGraphicFramePr>
        <p:xfrm>
          <a:off x="6172200" y="2327049"/>
          <a:ext cx="5883582" cy="4113612"/>
        </p:xfrm>
        <a:graphic>
          <a:graphicData uri="http://schemas.openxmlformats.org/drawingml/2006/table">
            <a:tbl>
              <a:tblPr firstRow="1" bandRow="1">
                <a:tableStyleId>{B301B821-A1FF-4177-AEE7-76D212191A09}</a:tableStyleId>
              </a:tblPr>
              <a:tblGrid>
                <a:gridCol w="1062080">
                  <a:extLst>
                    <a:ext uri="{9D8B030D-6E8A-4147-A177-3AD203B41FA5}">
                      <a16:colId xmlns:a16="http://schemas.microsoft.com/office/drawing/2014/main" val="456271157"/>
                    </a:ext>
                  </a:extLst>
                </a:gridCol>
                <a:gridCol w="899114">
                  <a:extLst>
                    <a:ext uri="{9D8B030D-6E8A-4147-A177-3AD203B41FA5}">
                      <a16:colId xmlns:a16="http://schemas.microsoft.com/office/drawing/2014/main" val="1140559956"/>
                    </a:ext>
                  </a:extLst>
                </a:gridCol>
                <a:gridCol w="980597">
                  <a:extLst>
                    <a:ext uri="{9D8B030D-6E8A-4147-A177-3AD203B41FA5}">
                      <a16:colId xmlns:a16="http://schemas.microsoft.com/office/drawing/2014/main" val="1488607946"/>
                    </a:ext>
                  </a:extLst>
                </a:gridCol>
                <a:gridCol w="980597">
                  <a:extLst>
                    <a:ext uri="{9D8B030D-6E8A-4147-A177-3AD203B41FA5}">
                      <a16:colId xmlns:a16="http://schemas.microsoft.com/office/drawing/2014/main" val="1991859823"/>
                    </a:ext>
                  </a:extLst>
                </a:gridCol>
                <a:gridCol w="980597">
                  <a:extLst>
                    <a:ext uri="{9D8B030D-6E8A-4147-A177-3AD203B41FA5}">
                      <a16:colId xmlns:a16="http://schemas.microsoft.com/office/drawing/2014/main" val="2679715504"/>
                    </a:ext>
                  </a:extLst>
                </a:gridCol>
                <a:gridCol w="980597">
                  <a:extLst>
                    <a:ext uri="{9D8B030D-6E8A-4147-A177-3AD203B41FA5}">
                      <a16:colId xmlns:a16="http://schemas.microsoft.com/office/drawing/2014/main" val="527827333"/>
                    </a:ext>
                  </a:extLst>
                </a:gridCol>
              </a:tblGrid>
              <a:tr h="449537">
                <a:tc>
                  <a:txBody>
                    <a:bodyPr/>
                    <a:lstStyle/>
                    <a:p>
                      <a:pPr algn="ctr">
                        <a:lnSpc>
                          <a:spcPct val="107000"/>
                        </a:lnSpc>
                        <a:spcAft>
                          <a:spcPts val="800"/>
                        </a:spcAft>
                      </a:pPr>
                      <a:r>
                        <a:rPr lang="en-IN" sz="1800" b="1" kern="0" dirty="0">
                          <a:solidFill>
                            <a:srgbClr val="000000"/>
                          </a:solidFill>
                          <a:effectLst/>
                        </a:rPr>
                        <a:t>Source</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DF</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Adj SS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Adj MS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F-Value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b="1" kern="0">
                          <a:solidFill>
                            <a:srgbClr val="000000"/>
                          </a:solidFill>
                          <a:effectLst/>
                        </a:rPr>
                        <a:t>P-Value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1956185172"/>
                  </a:ext>
                </a:extLst>
              </a:tr>
              <a:tr h="449537">
                <a:tc>
                  <a:txBody>
                    <a:bodyPr/>
                    <a:lstStyle/>
                    <a:p>
                      <a:pPr algn="ctr">
                        <a:lnSpc>
                          <a:spcPct val="107000"/>
                        </a:lnSpc>
                        <a:spcAft>
                          <a:spcPts val="800"/>
                        </a:spcAft>
                      </a:pPr>
                      <a:r>
                        <a:rPr lang="en-IN" sz="1800" kern="0" dirty="0">
                          <a:solidFill>
                            <a:srgbClr val="000000"/>
                          </a:solidFill>
                          <a:effectLst/>
                        </a:rPr>
                        <a:t>Regression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4</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0.77387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0.193467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1.61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0.240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73675147"/>
                  </a:ext>
                </a:extLst>
              </a:tr>
              <a:tr h="542601">
                <a:tc>
                  <a:txBody>
                    <a:bodyPr/>
                    <a:lstStyle/>
                    <a:p>
                      <a:pPr algn="ctr">
                        <a:lnSpc>
                          <a:spcPct val="107000"/>
                        </a:lnSpc>
                        <a:spcAft>
                          <a:spcPts val="800"/>
                        </a:spcAft>
                      </a:pPr>
                      <a:r>
                        <a:rPr lang="en-IN" sz="1800" kern="0">
                          <a:solidFill>
                            <a:srgbClr val="000000"/>
                          </a:solidFill>
                          <a:effectLst/>
                        </a:rPr>
                        <a:t>  Layer Thickness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0.53187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0.531869</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4.43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0.059</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756405803"/>
                  </a:ext>
                </a:extLst>
              </a:tr>
              <a:tr h="542601">
                <a:tc>
                  <a:txBody>
                    <a:bodyPr/>
                    <a:lstStyle/>
                    <a:p>
                      <a:pPr algn="ctr">
                        <a:lnSpc>
                          <a:spcPct val="107000"/>
                        </a:lnSpc>
                        <a:spcAft>
                          <a:spcPts val="800"/>
                        </a:spcAft>
                      </a:pPr>
                      <a:r>
                        <a:rPr lang="en-IN" sz="1800" kern="0">
                          <a:solidFill>
                            <a:srgbClr val="000000"/>
                          </a:solidFill>
                          <a:effectLst/>
                        </a:rPr>
                        <a:t>  Printing Speed</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0.03015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0.030148</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0.25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0.626</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313288800"/>
                  </a:ext>
                </a:extLst>
              </a:tr>
              <a:tr h="542601">
                <a:tc>
                  <a:txBody>
                    <a:bodyPr/>
                    <a:lstStyle/>
                    <a:p>
                      <a:pPr algn="ctr">
                        <a:lnSpc>
                          <a:spcPct val="107000"/>
                        </a:lnSpc>
                        <a:spcAft>
                          <a:spcPts val="800"/>
                        </a:spcAft>
                      </a:pPr>
                      <a:r>
                        <a:rPr lang="en-IN" sz="1800" kern="0">
                          <a:solidFill>
                            <a:srgbClr val="000000"/>
                          </a:solidFill>
                          <a:effectLst/>
                        </a:rPr>
                        <a:t>  Infill Density</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0.00142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0.001420</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0.01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0.915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626458712"/>
                  </a:ext>
                </a:extLst>
              </a:tr>
              <a:tr h="542601">
                <a:tc>
                  <a:txBody>
                    <a:bodyPr/>
                    <a:lstStyle/>
                    <a:p>
                      <a:pPr algn="ctr">
                        <a:lnSpc>
                          <a:spcPct val="107000"/>
                        </a:lnSpc>
                        <a:spcAft>
                          <a:spcPts val="800"/>
                        </a:spcAft>
                      </a:pPr>
                      <a:r>
                        <a:rPr lang="en-IN" sz="1800" kern="0">
                          <a:solidFill>
                            <a:srgbClr val="000000"/>
                          </a:solidFill>
                          <a:effectLst/>
                        </a:rPr>
                        <a:t>  Infill Pattern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0.21043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0.210433</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1.75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0.212</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6227389"/>
                  </a:ext>
                </a:extLst>
              </a:tr>
              <a:tr h="449537">
                <a:tc>
                  <a:txBody>
                    <a:bodyPr/>
                    <a:lstStyle/>
                    <a:p>
                      <a:pPr algn="ctr">
                        <a:lnSpc>
                          <a:spcPct val="107000"/>
                        </a:lnSpc>
                        <a:spcAft>
                          <a:spcPts val="800"/>
                        </a:spcAft>
                      </a:pPr>
                      <a:r>
                        <a:rPr lang="en-IN" sz="1800" kern="0">
                          <a:solidFill>
                            <a:srgbClr val="000000"/>
                          </a:solidFill>
                          <a:effectLst/>
                        </a:rPr>
                        <a:t>Error</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11</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1.31975</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0.119977</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solidFill>
                            <a:srgbClr val="000000"/>
                          </a:solidFill>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a:solidFill>
                            <a:srgbClr val="000000"/>
                          </a:solidFill>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57022732"/>
                  </a:ext>
                </a:extLst>
              </a:tr>
              <a:tr h="449537">
                <a:tc>
                  <a:txBody>
                    <a:bodyPr/>
                    <a:lstStyle/>
                    <a:p>
                      <a:pPr algn="ctr">
                        <a:lnSpc>
                          <a:spcPct val="107000"/>
                        </a:lnSpc>
                        <a:spcAft>
                          <a:spcPts val="800"/>
                        </a:spcAft>
                      </a:pPr>
                      <a:r>
                        <a:rPr lang="en-IN" sz="1800" kern="0" dirty="0">
                          <a:solidFill>
                            <a:srgbClr val="000000"/>
                          </a:solidFill>
                          <a:effectLst/>
                        </a:rPr>
                        <a:t>Total</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15</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2.09362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tc>
                  <a:txBody>
                    <a:bodyPr/>
                    <a:lstStyle/>
                    <a:p>
                      <a:pPr algn="ctr">
                        <a:lnSpc>
                          <a:spcPct val="107000"/>
                        </a:lnSpc>
                        <a:spcAft>
                          <a:spcPts val="800"/>
                        </a:spcAft>
                      </a:pPr>
                      <a:r>
                        <a:rPr lang="en-IN" sz="1800" kern="0" dirty="0">
                          <a:solidFill>
                            <a:srgbClr val="000000"/>
                          </a:solidFill>
                          <a:effectLst/>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2700" marR="12700" marT="0" marB="0"/>
                </a:tc>
                <a:extLst>
                  <a:ext uri="{0D108BD9-81ED-4DB2-BD59-A6C34878D82A}">
                    <a16:rowId xmlns:a16="http://schemas.microsoft.com/office/drawing/2014/main" val="3491758207"/>
                  </a:ext>
                </a:extLst>
              </a:tr>
            </a:tbl>
          </a:graphicData>
        </a:graphic>
      </p:graphicFrame>
      <p:sp>
        <p:nvSpPr>
          <p:cNvPr id="6" name="TextBox 5">
            <a:extLst>
              <a:ext uri="{FF2B5EF4-FFF2-40B4-BE49-F238E27FC236}">
                <a16:creationId xmlns:a16="http://schemas.microsoft.com/office/drawing/2014/main" id="{1CD501B9-12CF-195D-0BCF-8F88BCA3B8F5}"/>
              </a:ext>
            </a:extLst>
          </p:cNvPr>
          <p:cNvSpPr txBox="1"/>
          <p:nvPr/>
        </p:nvSpPr>
        <p:spPr>
          <a:xfrm>
            <a:off x="0" y="937827"/>
            <a:ext cx="12279664" cy="721351"/>
          </a:xfrm>
          <a:prstGeom prst="rect">
            <a:avLst/>
          </a:prstGeom>
          <a:noFill/>
        </p:spPr>
        <p:txBody>
          <a:bodyPr wrap="square">
            <a:spAutoFit/>
          </a:bodyPr>
          <a:lstStyle/>
          <a:p>
            <a:pPr>
              <a:lnSpc>
                <a:spcPct val="107000"/>
              </a:lnSpc>
              <a:spcAft>
                <a:spcPts val="400"/>
              </a:spcAft>
            </a:pPr>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Regression Equation</a:t>
            </a:r>
          </a:p>
          <a:p>
            <a:pPr>
              <a:lnSpc>
                <a:spcPct val="107000"/>
              </a:lnSpc>
              <a:spcAft>
                <a:spcPts val="400"/>
              </a:spcAft>
            </a:pPr>
            <a:r>
              <a:rPr lang="en-IN" sz="1800" b="1" kern="0" dirty="0">
                <a:solidFill>
                  <a:srgbClr val="000000"/>
                </a:solidFill>
                <a:effectLst/>
                <a:latin typeface="system-ui"/>
                <a:ea typeface="Times New Roman" panose="02020603050405020304" pitchFamily="18" charset="0"/>
                <a:cs typeface="system-ui"/>
              </a:rPr>
              <a:t>Flexural Strength N/mm2</a:t>
            </a:r>
            <a:r>
              <a:rPr lang="en-IN" b="1" kern="0" dirty="0">
                <a:solidFill>
                  <a:srgbClr val="056EB2"/>
                </a:solidFill>
                <a:latin typeface="Segoe UI" panose="020B0502040204020203" pitchFamily="34" charset="0"/>
                <a:ea typeface="Times New Roman" panose="02020603050405020304" pitchFamily="18" charset="0"/>
                <a:cs typeface="Times New Roman" panose="02020603050405020304" pitchFamily="18" charset="0"/>
              </a:rPr>
              <a:t> = </a:t>
            </a:r>
            <a:r>
              <a:rPr lang="en-IN" sz="1800" b="1" kern="0" dirty="0">
                <a:solidFill>
                  <a:srgbClr val="000000"/>
                </a:solidFill>
                <a:effectLst/>
                <a:latin typeface="system-ui"/>
                <a:ea typeface="Times New Roman" panose="02020603050405020304" pitchFamily="18" charset="0"/>
                <a:cs typeface="system-ui"/>
              </a:rPr>
              <a:t>2.693 + 3.26 Layer Thickness + 0.00388 Printing Speed - 0.00056 Infill Density + 0.1026 Infill Pattern</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97E59FA-8905-F370-5D3B-D770F3C1F279}"/>
              </a:ext>
            </a:extLst>
          </p:cNvPr>
          <p:cNvSpPr txBox="1"/>
          <p:nvPr/>
        </p:nvSpPr>
        <p:spPr>
          <a:xfrm>
            <a:off x="66086" y="5251514"/>
            <a:ext cx="6141854" cy="373692"/>
          </a:xfrm>
          <a:prstGeom prst="rect">
            <a:avLst/>
          </a:prstGeom>
          <a:noFill/>
        </p:spPr>
        <p:txBody>
          <a:bodyPr wrap="square">
            <a:spAutoFit/>
          </a:bodyPr>
          <a:lstStyle/>
          <a:p>
            <a:pPr>
              <a:lnSpc>
                <a:spcPct val="107000"/>
              </a:lnSpc>
              <a:spcAft>
                <a:spcPts val="400"/>
              </a:spcAft>
            </a:pPr>
            <a:r>
              <a:rPr lang="en-IN" sz="1800" b="1" kern="0" dirty="0">
                <a:solidFill>
                  <a:srgbClr val="056EB2"/>
                </a:solidFill>
                <a:effectLst/>
                <a:latin typeface="Segoe UI" panose="020B0502040204020203" pitchFamily="34" charset="0"/>
                <a:ea typeface="Times New Roman" panose="02020603050405020304" pitchFamily="18" charset="0"/>
                <a:cs typeface="Times New Roman" panose="02020603050405020304" pitchFamily="18" charset="0"/>
              </a:rPr>
              <a:t>Model Summary</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9657136D-7763-14CA-BDD9-AEE72948C17D}"/>
              </a:ext>
            </a:extLst>
          </p:cNvPr>
          <p:cNvGraphicFramePr>
            <a:graphicFrameLocks noGrp="1"/>
          </p:cNvGraphicFramePr>
          <p:nvPr>
            <p:extLst>
              <p:ext uri="{D42A27DB-BD31-4B8C-83A1-F6EECF244321}">
                <p14:modId xmlns:p14="http://schemas.microsoft.com/office/powerpoint/2010/main" val="3740737093"/>
              </p:ext>
            </p:extLst>
          </p:nvPr>
        </p:nvGraphicFramePr>
        <p:xfrm>
          <a:off x="136216" y="5832585"/>
          <a:ext cx="5673864" cy="701485"/>
        </p:xfrm>
        <a:graphic>
          <a:graphicData uri="http://schemas.openxmlformats.org/drawingml/2006/table">
            <a:tbl>
              <a:tblPr firstRow="1" bandRow="1">
                <a:tableStyleId>{B301B821-A1FF-4177-AEE7-76D212191A09}</a:tableStyleId>
              </a:tblPr>
              <a:tblGrid>
                <a:gridCol w="1570519">
                  <a:extLst>
                    <a:ext uri="{9D8B030D-6E8A-4147-A177-3AD203B41FA5}">
                      <a16:colId xmlns:a16="http://schemas.microsoft.com/office/drawing/2014/main" val="1190158544"/>
                    </a:ext>
                  </a:extLst>
                </a:gridCol>
                <a:gridCol w="1285681">
                  <a:extLst>
                    <a:ext uri="{9D8B030D-6E8A-4147-A177-3AD203B41FA5}">
                      <a16:colId xmlns:a16="http://schemas.microsoft.com/office/drawing/2014/main" val="1074183152"/>
                    </a:ext>
                  </a:extLst>
                </a:gridCol>
                <a:gridCol w="1285681">
                  <a:extLst>
                    <a:ext uri="{9D8B030D-6E8A-4147-A177-3AD203B41FA5}">
                      <a16:colId xmlns:a16="http://schemas.microsoft.com/office/drawing/2014/main" val="487286678"/>
                    </a:ext>
                  </a:extLst>
                </a:gridCol>
                <a:gridCol w="1531983">
                  <a:extLst>
                    <a:ext uri="{9D8B030D-6E8A-4147-A177-3AD203B41FA5}">
                      <a16:colId xmlns:a16="http://schemas.microsoft.com/office/drawing/2014/main" val="866326239"/>
                    </a:ext>
                  </a:extLst>
                </a:gridCol>
              </a:tblGrid>
              <a:tr h="414655">
                <a:tc>
                  <a:txBody>
                    <a:bodyPr/>
                    <a:lstStyle/>
                    <a:p>
                      <a:pPr algn="ctr">
                        <a:lnSpc>
                          <a:spcPct val="107000"/>
                        </a:lnSpc>
                        <a:spcAft>
                          <a:spcPts val="800"/>
                        </a:spcAft>
                      </a:pPr>
                      <a:r>
                        <a:rPr lang="en-IN" sz="1800" kern="0" dirty="0">
                          <a:effectLst/>
                        </a:rPr>
                        <a: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r>
                        <a:rPr lang="en-IN" sz="1800" kern="0" dirty="0">
                          <a:effectLst/>
                        </a:rPr>
                        <a:t>(</a:t>
                      </a:r>
                      <a:r>
                        <a:rPr lang="en-IN" sz="1800" kern="0" dirty="0" err="1">
                          <a:effectLst/>
                        </a:rPr>
                        <a:t>adj</a:t>
                      </a:r>
                      <a:r>
                        <a:rPr lang="en-IN" sz="1800" kern="0" dirty="0">
                          <a:effectLst/>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tc>
                  <a:txBody>
                    <a:bodyPr/>
                    <a:lstStyle/>
                    <a:p>
                      <a:pPr algn="ctr">
                        <a:lnSpc>
                          <a:spcPct val="107000"/>
                        </a:lnSpc>
                        <a:spcAft>
                          <a:spcPts val="800"/>
                        </a:spcAft>
                      </a:pPr>
                      <a:r>
                        <a:rPr lang="en-IN" sz="1800" kern="0" dirty="0">
                          <a:effectLst/>
                        </a:rPr>
                        <a:t>R-</a:t>
                      </a:r>
                      <a:r>
                        <a:rPr lang="en-IN" sz="1800" kern="0" dirty="0" err="1">
                          <a:effectLst/>
                        </a:rPr>
                        <a:t>sq</a:t>
                      </a:r>
                      <a:r>
                        <a:rPr lang="en-IN" sz="1800" kern="0" dirty="0">
                          <a:effectLst/>
                        </a:rPr>
                        <a:t>(pred)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nchor="b"/>
                </a:tc>
                <a:extLst>
                  <a:ext uri="{0D108BD9-81ED-4DB2-BD59-A6C34878D82A}">
                    <a16:rowId xmlns:a16="http://schemas.microsoft.com/office/drawing/2014/main" val="2210197483"/>
                  </a:ext>
                </a:extLst>
              </a:tr>
              <a:tr h="181610">
                <a:tc>
                  <a:txBody>
                    <a:bodyPr/>
                    <a:lstStyle/>
                    <a:p>
                      <a:pPr algn="ctr">
                        <a:lnSpc>
                          <a:spcPct val="107000"/>
                        </a:lnSpc>
                        <a:spcAft>
                          <a:spcPts val="800"/>
                        </a:spcAft>
                      </a:pPr>
                      <a:r>
                        <a:rPr lang="en-IN" sz="1800" kern="0">
                          <a:effectLst/>
                        </a:rPr>
                        <a:t>0.346377</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36.96%</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a:effectLst/>
                        </a:rPr>
                        <a:t>14.04%</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tc>
                  <a:txBody>
                    <a:bodyPr/>
                    <a:lstStyle/>
                    <a:p>
                      <a:pPr algn="ctr">
                        <a:lnSpc>
                          <a:spcPct val="107000"/>
                        </a:lnSpc>
                        <a:spcAft>
                          <a:spcPts val="800"/>
                        </a:spcAft>
                      </a:pPr>
                      <a:r>
                        <a:rPr lang="en-IN" sz="1800" kern="0" dirty="0">
                          <a:effectLst/>
                        </a:rPr>
                        <a:t>0.00%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2700" marR="12700" marT="6350" marB="0"/>
                </a:tc>
                <a:extLst>
                  <a:ext uri="{0D108BD9-81ED-4DB2-BD59-A6C34878D82A}">
                    <a16:rowId xmlns:a16="http://schemas.microsoft.com/office/drawing/2014/main" val="2800136383"/>
                  </a:ext>
                </a:extLst>
              </a:tr>
            </a:tbl>
          </a:graphicData>
        </a:graphic>
      </p:graphicFrame>
    </p:spTree>
    <p:extLst>
      <p:ext uri="{BB962C8B-B14F-4D97-AF65-F5344CB8AC3E}">
        <p14:creationId xmlns:p14="http://schemas.microsoft.com/office/powerpoint/2010/main" val="3155302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B74E-2873-DFEE-2DA6-A3CD3491F62D}"/>
              </a:ext>
            </a:extLst>
          </p:cNvPr>
          <p:cNvSpPr>
            <a:spLocks noGrp="1"/>
          </p:cNvSpPr>
          <p:nvPr>
            <p:ph type="title"/>
          </p:nvPr>
        </p:nvSpPr>
        <p:spPr>
          <a:xfrm>
            <a:off x="739775" y="5555"/>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Flexural Strength Specimens </a:t>
            </a:r>
            <a:r>
              <a:rPr lang="en-US" sz="2800" dirty="0" err="1">
                <a:latin typeface="Times New Roman" panose="02020603050405020304" pitchFamily="18" charset="0"/>
                <a:cs typeface="Times New Roman" panose="02020603050405020304" pitchFamily="18" charset="0"/>
              </a:rPr>
              <a:t>Countour</a:t>
            </a:r>
            <a:r>
              <a:rPr lang="en-US" sz="2800" dirty="0">
                <a:latin typeface="Times New Roman" panose="02020603050405020304" pitchFamily="18" charset="0"/>
                <a:cs typeface="Times New Roman" panose="02020603050405020304" pitchFamily="18" charset="0"/>
              </a:rPr>
              <a:t> Plots</a:t>
            </a:r>
            <a:endParaRPr lang="en-IN" sz="2800" dirty="0"/>
          </a:p>
        </p:txBody>
      </p:sp>
      <p:sp>
        <p:nvSpPr>
          <p:cNvPr id="3" name="Text Placeholder 2">
            <a:extLst>
              <a:ext uri="{FF2B5EF4-FFF2-40B4-BE49-F238E27FC236}">
                <a16:creationId xmlns:a16="http://schemas.microsoft.com/office/drawing/2014/main" id="{9638ADB1-6778-3C05-F14D-2DA4D94F8A0D}"/>
              </a:ext>
            </a:extLst>
          </p:cNvPr>
          <p:cNvSpPr>
            <a:spLocks noGrp="1"/>
          </p:cNvSpPr>
          <p:nvPr>
            <p:ph type="body" idx="1"/>
          </p:nvPr>
        </p:nvSpPr>
        <p:spPr>
          <a:xfrm>
            <a:off x="483739" y="1094185"/>
            <a:ext cx="5157787" cy="823912"/>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Contour Plot of Flexural Strength N/mm2 vs Printing Speed vs Infill Density</a:t>
            </a:r>
          </a:p>
        </p:txBody>
      </p:sp>
      <p:pic>
        <p:nvPicPr>
          <p:cNvPr id="7" name="Content Placeholder 6">
            <a:extLst>
              <a:ext uri="{FF2B5EF4-FFF2-40B4-BE49-F238E27FC236}">
                <a16:creationId xmlns:a16="http://schemas.microsoft.com/office/drawing/2014/main" id="{68DD87CB-FD79-A7E3-F21C-3AAA7E23C30C}"/>
              </a:ext>
            </a:extLst>
          </p:cNvPr>
          <p:cNvPicPr>
            <a:picLocks noGrp="1" noChangeAspect="1"/>
          </p:cNvPicPr>
          <p:nvPr>
            <p:ph sz="half" idx="2"/>
          </p:nvPr>
        </p:nvPicPr>
        <p:blipFill>
          <a:blip r:embed="rId2"/>
          <a:stretch>
            <a:fillRect/>
          </a:stretch>
        </p:blipFill>
        <p:spPr>
          <a:xfrm>
            <a:off x="244261" y="2071561"/>
            <a:ext cx="5339683" cy="3446463"/>
          </a:xfrm>
          <a:prstGeom prst="rect">
            <a:avLst/>
          </a:prstGeom>
        </p:spPr>
      </p:pic>
      <p:sp>
        <p:nvSpPr>
          <p:cNvPr id="5" name="Text Placeholder 4">
            <a:extLst>
              <a:ext uri="{FF2B5EF4-FFF2-40B4-BE49-F238E27FC236}">
                <a16:creationId xmlns:a16="http://schemas.microsoft.com/office/drawing/2014/main" id="{CF5CC392-5FEB-08F6-A5C8-B85422D2ADD4}"/>
              </a:ext>
            </a:extLst>
          </p:cNvPr>
          <p:cNvSpPr>
            <a:spLocks noGrp="1"/>
          </p:cNvSpPr>
          <p:nvPr>
            <p:ph type="body" sz="quarter" idx="3"/>
          </p:nvPr>
        </p:nvSpPr>
        <p:spPr>
          <a:xfrm>
            <a:off x="6269037" y="1094185"/>
            <a:ext cx="5183188" cy="823912"/>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Contour Plot of Flexural Strength N/mm2 vs Layer Thickness vs Infill Pattern</a:t>
            </a:r>
          </a:p>
        </p:txBody>
      </p:sp>
      <p:pic>
        <p:nvPicPr>
          <p:cNvPr id="8" name="Content Placeholder 7">
            <a:extLst>
              <a:ext uri="{FF2B5EF4-FFF2-40B4-BE49-F238E27FC236}">
                <a16:creationId xmlns:a16="http://schemas.microsoft.com/office/drawing/2014/main" id="{6298889E-3C8B-0FDD-3FF5-93594EA787D6}"/>
              </a:ext>
            </a:extLst>
          </p:cNvPr>
          <p:cNvPicPr>
            <a:picLocks noGrp="1" noChangeAspect="1"/>
          </p:cNvPicPr>
          <p:nvPr>
            <p:ph sz="quarter" idx="4"/>
          </p:nvPr>
        </p:nvPicPr>
        <p:blipFill>
          <a:blip r:embed="rId3"/>
          <a:stretch>
            <a:fillRect/>
          </a:stretch>
        </p:blipFill>
        <p:spPr>
          <a:xfrm>
            <a:off x="6353625" y="2071560"/>
            <a:ext cx="5259388" cy="3446463"/>
          </a:xfrm>
          <a:prstGeom prst="rect">
            <a:avLst/>
          </a:prstGeom>
        </p:spPr>
      </p:pic>
      <p:sp>
        <p:nvSpPr>
          <p:cNvPr id="6" name="TextBox 5">
            <a:extLst>
              <a:ext uri="{FF2B5EF4-FFF2-40B4-BE49-F238E27FC236}">
                <a16:creationId xmlns:a16="http://schemas.microsoft.com/office/drawing/2014/main" id="{54699360-B279-C012-92E4-7135DE02CA4C}"/>
              </a:ext>
            </a:extLst>
          </p:cNvPr>
          <p:cNvSpPr txBox="1"/>
          <p:nvPr/>
        </p:nvSpPr>
        <p:spPr>
          <a:xfrm>
            <a:off x="171689" y="5445963"/>
            <a:ext cx="11776050" cy="1289071"/>
          </a:xfrm>
          <a:prstGeom prst="rect">
            <a:avLst/>
          </a:prstGeom>
          <a:noFill/>
        </p:spPr>
        <p:txBody>
          <a:bodyPr wrap="square">
            <a:spAutoFit/>
          </a:bodyPr>
          <a:lstStyle/>
          <a:p>
            <a:pPr>
              <a:lnSpc>
                <a:spcPct val="150000"/>
              </a:lnSpc>
            </a:pPr>
            <a:r>
              <a:rPr lang="en-IN" dirty="0">
                <a:latin typeface="Times New Roman" panose="02020603050405020304" pitchFamily="18" charset="0"/>
                <a:cs typeface="Times New Roman" panose="02020603050405020304" pitchFamily="18" charset="0"/>
              </a:rPr>
              <a:t>By considering Signal to noise ratio and contour plots we got the best input var are – [layer thickness-0.25, printing speed-50, Infill density-30, Infill pattern-</a:t>
            </a:r>
            <a:r>
              <a:rPr lang="en-IN" sz="1800" dirty="0">
                <a:effectLst/>
              </a:rPr>
              <a:t>Support Cube</a:t>
            </a:r>
            <a:r>
              <a:rPr lang="en-IN" dirty="0">
                <a:latin typeface="Times New Roman" panose="02020603050405020304" pitchFamily="18" charset="0"/>
                <a:cs typeface="Times New Roman" panose="02020603050405020304" pitchFamily="18" charset="0"/>
              </a:rPr>
              <a:t>]</a:t>
            </a:r>
          </a:p>
          <a:p>
            <a:pPr>
              <a:lnSpc>
                <a:spcPct val="150000"/>
              </a:lnSpc>
            </a:pPr>
            <a:r>
              <a:rPr lang="en-IN" dirty="0">
                <a:latin typeface="Times New Roman" panose="02020603050405020304" pitchFamily="18" charset="0"/>
                <a:cs typeface="Times New Roman" panose="02020603050405020304" pitchFamily="18" charset="0"/>
              </a:rPr>
              <a:t>Specimen number 15 is the best one in tensile strength among 16 specimen</a:t>
            </a:r>
          </a:p>
        </p:txBody>
      </p:sp>
    </p:spTree>
    <p:extLst>
      <p:ext uri="{BB962C8B-B14F-4D97-AF65-F5344CB8AC3E}">
        <p14:creationId xmlns:p14="http://schemas.microsoft.com/office/powerpoint/2010/main" val="277569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7814" y="161840"/>
            <a:ext cx="10515600" cy="544945"/>
          </a:xfrm>
        </p:spPr>
        <p:txBody>
          <a:bodyPr>
            <a:noAutofit/>
          </a:bodyPr>
          <a:lstStyle/>
          <a:p>
            <a:r>
              <a:rPr lang="en-US" sz="4000" b="1" u="sng" dirty="0">
                <a:effectLst>
                  <a:outerShdw blurRad="38100" dist="38100" dir="2700000" algn="tl">
                    <a:srgbClr val="000000">
                      <a:alpha val="43137"/>
                    </a:srgbClr>
                  </a:outerShdw>
                </a:effectLst>
              </a:rPr>
              <a:t>Abstract :</a:t>
            </a:r>
          </a:p>
        </p:txBody>
      </p:sp>
      <p:sp>
        <p:nvSpPr>
          <p:cNvPr id="5" name="TextBox 4">
            <a:extLst>
              <a:ext uri="{FF2B5EF4-FFF2-40B4-BE49-F238E27FC236}">
                <a16:creationId xmlns:a16="http://schemas.microsoft.com/office/drawing/2014/main" id="{2F2D5A46-FF53-0717-E022-8934298A2D7F}"/>
              </a:ext>
            </a:extLst>
          </p:cNvPr>
          <p:cNvSpPr txBox="1"/>
          <p:nvPr/>
        </p:nvSpPr>
        <p:spPr>
          <a:xfrm>
            <a:off x="227814" y="854828"/>
            <a:ext cx="11618926" cy="5103513"/>
          </a:xfrm>
          <a:prstGeom prst="rect">
            <a:avLst/>
          </a:prstGeom>
          <a:noFill/>
        </p:spPr>
        <p:txBody>
          <a:bodyPr wrap="square">
            <a:spAutoFit/>
          </a:bodyPr>
          <a:lstStyle/>
          <a:p>
            <a:pPr algn="just">
              <a:lnSpc>
                <a:spcPct val="150000"/>
              </a:lnSpc>
              <a:spcAft>
                <a:spcPts val="800"/>
              </a:spcAft>
            </a:pPr>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Additive manufacturing (AM) is the procedure in which parts are fabricated in a layer-by-layer manner, exactly the opposite of conventional manufacturing, in which material is removed. Nowadays, additive manufacturing is usually preferable over traditional manufacturing methods owing to its better accuracy, less time for manufacturing, lower cost, and good quality of products.</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In Fused Deposition Modeling (FDM) three-dimensional (3D) printed part is greatly affected by the process parameters, therefore the parameters have to select properly to enhance the characteristics of the final product. </a:t>
            </a:r>
            <a:r>
              <a:rPr lang="en-IN" sz="1500" kern="100" dirty="0">
                <a:effectLst/>
                <a:latin typeface="Times New Roman" panose="02020603050405020304" pitchFamily="18" charset="0"/>
                <a:ea typeface="Calibri" panose="020F0502020204030204" pitchFamily="34" charset="0"/>
                <a:cs typeface="Times New Roman" panose="02020603050405020304" pitchFamily="18" charset="0"/>
              </a:rPr>
              <a:t>The fused deposition modelling (FDM) technique is widely used to produce components for various applications and has the potential to revolutionize orthopaedic research through the production of custom-fit and readily available biomedical implants. The properties of FDM-produced implants are significantly influenced by processing parameters, with layer thickness being a crucial parameter. The effect of these parameters will be  studied  o</a:t>
            </a:r>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n tensile strength and flexural strength , experimentally and statistically.  </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500" kern="100" dirty="0">
                <a:effectLst/>
                <a:latin typeface="Times New Roman" panose="02020603050405020304" pitchFamily="18" charset="0"/>
                <a:ea typeface="Calibri" panose="020F0502020204030204" pitchFamily="34" charset="0"/>
                <a:cs typeface="Times New Roman" panose="02020603050405020304" pitchFamily="18" charset="0"/>
              </a:rPr>
              <a:t>The building parameters of three-dimensional (3D) printed composite bone plates will be optimized by an orthogonal experiment, and the effects of the layer thickness, printing speed, filament feeding speed, and biomedical content on the bending strengths and tensile strength of the specimens will be analysed. </a:t>
            </a:r>
            <a:r>
              <a:rPr lang="en-US" sz="1500" kern="100" dirty="0">
                <a:effectLst/>
                <a:latin typeface="Times New Roman" panose="02020603050405020304" pitchFamily="18" charset="0"/>
                <a:ea typeface="Calibri" panose="020F0502020204030204" pitchFamily="34" charset="0"/>
                <a:cs typeface="Times New Roman" panose="02020603050405020304" pitchFamily="18" charset="0"/>
              </a:rPr>
              <a:t>Based on Taguchi’s mixed model fractional factorial design(L27), experiments will be set and the specimens are printed on FDM 3D printer and tested for tensile strength and flexural strength. Thereafter, the optimal combination of the parameters will be selected using Signal-to-Noise ratio (S/N), and Analysis of Variance (ANOVA) is used for indicating the significant parameters and their effect on tensile strength and flexural strength. </a:t>
            </a:r>
            <a:endParaRPr lang="en-IN" sz="15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4214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B88172-0141-ED3F-F289-68802F2E1B6B}"/>
              </a:ext>
            </a:extLst>
          </p:cNvPr>
          <p:cNvSpPr txBox="1"/>
          <p:nvPr/>
        </p:nvSpPr>
        <p:spPr>
          <a:xfrm>
            <a:off x="200278" y="122832"/>
            <a:ext cx="6097348" cy="707886"/>
          </a:xfrm>
          <a:prstGeom prst="rect">
            <a:avLst/>
          </a:prstGeom>
          <a:noFill/>
        </p:spPr>
        <p:txBody>
          <a:bodyPr wrap="square">
            <a:spAutoFit/>
          </a:bodyPr>
          <a:lstStyle/>
          <a:p>
            <a:r>
              <a:rPr lang="en-US" sz="4000" b="1" u="sng" dirty="0">
                <a:effectLst>
                  <a:outerShdw blurRad="38100" dist="38100" dir="2700000" algn="tl">
                    <a:srgbClr val="000000">
                      <a:alpha val="43137"/>
                    </a:srgbClr>
                  </a:outerShdw>
                </a:effectLst>
                <a:latin typeface="+mj-lt"/>
                <a:cs typeface="Calibri"/>
              </a:rPr>
              <a:t>Total cost of the Project </a:t>
            </a:r>
            <a:endParaRPr lang="en-IN" sz="4000" b="1" u="sng" dirty="0">
              <a:effectLst>
                <a:outerShdw blurRad="38100" dist="38100" dir="2700000" algn="tl">
                  <a:srgbClr val="000000">
                    <a:alpha val="43137"/>
                  </a:srgbClr>
                </a:outerShdw>
              </a:effectLst>
              <a:latin typeface="+mj-lt"/>
            </a:endParaRPr>
          </a:p>
        </p:txBody>
      </p:sp>
      <p:graphicFrame>
        <p:nvGraphicFramePr>
          <p:cNvPr id="2" name="Table 1">
            <a:extLst>
              <a:ext uri="{FF2B5EF4-FFF2-40B4-BE49-F238E27FC236}">
                <a16:creationId xmlns:a16="http://schemas.microsoft.com/office/drawing/2014/main" id="{E23845FA-0201-6840-29A2-D36FCF2E8206}"/>
              </a:ext>
            </a:extLst>
          </p:cNvPr>
          <p:cNvGraphicFramePr>
            <a:graphicFrameLocks noGrp="1"/>
          </p:cNvGraphicFramePr>
          <p:nvPr>
            <p:extLst>
              <p:ext uri="{D42A27DB-BD31-4B8C-83A1-F6EECF244321}">
                <p14:modId xmlns:p14="http://schemas.microsoft.com/office/powerpoint/2010/main" val="1853575387"/>
              </p:ext>
            </p:extLst>
          </p:nvPr>
        </p:nvGraphicFramePr>
        <p:xfrm>
          <a:off x="1027688" y="1205714"/>
          <a:ext cx="10155503" cy="3017175"/>
        </p:xfrm>
        <a:graphic>
          <a:graphicData uri="http://schemas.openxmlformats.org/drawingml/2006/table">
            <a:tbl>
              <a:tblPr firstRow="1" bandRow="1">
                <a:tableStyleId>{5C22544A-7EE6-4342-B048-85BDC9FD1C3A}</a:tableStyleId>
              </a:tblPr>
              <a:tblGrid>
                <a:gridCol w="1444688">
                  <a:extLst>
                    <a:ext uri="{9D8B030D-6E8A-4147-A177-3AD203B41FA5}">
                      <a16:colId xmlns:a16="http://schemas.microsoft.com/office/drawing/2014/main" val="445693885"/>
                    </a:ext>
                  </a:extLst>
                </a:gridCol>
                <a:gridCol w="3633065">
                  <a:extLst>
                    <a:ext uri="{9D8B030D-6E8A-4147-A177-3AD203B41FA5}">
                      <a16:colId xmlns:a16="http://schemas.microsoft.com/office/drawing/2014/main" val="3262091417"/>
                    </a:ext>
                  </a:extLst>
                </a:gridCol>
                <a:gridCol w="2538875">
                  <a:extLst>
                    <a:ext uri="{9D8B030D-6E8A-4147-A177-3AD203B41FA5}">
                      <a16:colId xmlns:a16="http://schemas.microsoft.com/office/drawing/2014/main" val="1806671628"/>
                    </a:ext>
                  </a:extLst>
                </a:gridCol>
                <a:gridCol w="2538875">
                  <a:extLst>
                    <a:ext uri="{9D8B030D-6E8A-4147-A177-3AD203B41FA5}">
                      <a16:colId xmlns:a16="http://schemas.microsoft.com/office/drawing/2014/main" val="609241146"/>
                    </a:ext>
                  </a:extLst>
                </a:gridCol>
              </a:tblGrid>
              <a:tr h="603435">
                <a:tc>
                  <a:txBody>
                    <a:bodyPr/>
                    <a:lstStyle/>
                    <a:p>
                      <a:pPr algn="ctr"/>
                      <a:r>
                        <a:rPr lang="en-IN" sz="2400" dirty="0"/>
                        <a:t>Sl. NO.</a:t>
                      </a:r>
                    </a:p>
                  </a:txBody>
                  <a:tcPr/>
                </a:tc>
                <a:tc>
                  <a:txBody>
                    <a:bodyPr/>
                    <a:lstStyle/>
                    <a:p>
                      <a:pPr algn="ctr"/>
                      <a:endParaRPr lang="en-IN" sz="2400" dirty="0"/>
                    </a:p>
                  </a:txBody>
                  <a:tcPr/>
                </a:tc>
                <a:tc>
                  <a:txBody>
                    <a:bodyPr/>
                    <a:lstStyle/>
                    <a:p>
                      <a:pPr algn="ctr"/>
                      <a:r>
                        <a:rPr lang="en-IN" sz="2400" dirty="0"/>
                        <a:t>Qty.</a:t>
                      </a:r>
                    </a:p>
                  </a:txBody>
                  <a:tcPr/>
                </a:tc>
                <a:tc>
                  <a:txBody>
                    <a:bodyPr/>
                    <a:lstStyle/>
                    <a:p>
                      <a:pPr algn="ctr"/>
                      <a:r>
                        <a:rPr lang="en-IN" sz="2400" dirty="0"/>
                        <a:t>AMOUNT</a:t>
                      </a:r>
                    </a:p>
                  </a:txBody>
                  <a:tcPr/>
                </a:tc>
                <a:extLst>
                  <a:ext uri="{0D108BD9-81ED-4DB2-BD59-A6C34878D82A}">
                    <a16:rowId xmlns:a16="http://schemas.microsoft.com/office/drawing/2014/main" val="3674113692"/>
                  </a:ext>
                </a:extLst>
              </a:tr>
              <a:tr h="603435">
                <a:tc>
                  <a:txBody>
                    <a:bodyPr/>
                    <a:lstStyle/>
                    <a:p>
                      <a:pPr algn="ctr"/>
                      <a:r>
                        <a:rPr lang="en-IN" sz="2400" dirty="0"/>
                        <a:t>1.</a:t>
                      </a:r>
                    </a:p>
                  </a:txBody>
                  <a:tcPr/>
                </a:tc>
                <a:tc>
                  <a:txBody>
                    <a:bodyPr/>
                    <a:lstStyle/>
                    <a:p>
                      <a:pPr algn="ctr"/>
                      <a:r>
                        <a:rPr lang="en-IN" sz="2400" dirty="0"/>
                        <a:t>PETG Filament</a:t>
                      </a:r>
                    </a:p>
                  </a:txBody>
                  <a:tcPr/>
                </a:tc>
                <a:tc>
                  <a:txBody>
                    <a:bodyPr/>
                    <a:lstStyle/>
                    <a:p>
                      <a:pPr algn="ctr"/>
                      <a:r>
                        <a:rPr lang="en-IN" sz="2400" dirty="0"/>
                        <a:t>500gm</a:t>
                      </a:r>
                    </a:p>
                  </a:txBody>
                  <a:tcPr/>
                </a:tc>
                <a:tc>
                  <a:txBody>
                    <a:bodyPr/>
                    <a:lstStyle/>
                    <a:p>
                      <a:pPr algn="ctr"/>
                      <a:r>
                        <a:rPr lang="en-IN" sz="2400" dirty="0"/>
                        <a:t>11,000</a:t>
                      </a:r>
                    </a:p>
                  </a:txBody>
                  <a:tcPr/>
                </a:tc>
                <a:extLst>
                  <a:ext uri="{0D108BD9-81ED-4DB2-BD59-A6C34878D82A}">
                    <a16:rowId xmlns:a16="http://schemas.microsoft.com/office/drawing/2014/main" val="2876152714"/>
                  </a:ext>
                </a:extLst>
              </a:tr>
              <a:tr h="603435">
                <a:tc>
                  <a:txBody>
                    <a:bodyPr/>
                    <a:lstStyle/>
                    <a:p>
                      <a:pPr algn="ctr"/>
                      <a:r>
                        <a:rPr lang="en-IN" sz="2400" dirty="0"/>
                        <a:t>2.</a:t>
                      </a:r>
                    </a:p>
                  </a:txBody>
                  <a:tcPr/>
                </a:tc>
                <a:tc>
                  <a:txBody>
                    <a:bodyPr/>
                    <a:lstStyle/>
                    <a:p>
                      <a:pPr algn="ctr"/>
                      <a:r>
                        <a:rPr lang="en-IN" sz="2400" dirty="0"/>
                        <a:t>3 - D Printing Machine</a:t>
                      </a:r>
                    </a:p>
                  </a:txBody>
                  <a:tcPr/>
                </a:tc>
                <a:tc>
                  <a:txBody>
                    <a:bodyPr/>
                    <a:lstStyle/>
                    <a:p>
                      <a:pPr algn="ctr"/>
                      <a:r>
                        <a:rPr lang="en-IN" sz="2400" dirty="0"/>
                        <a:t>-</a:t>
                      </a:r>
                    </a:p>
                  </a:txBody>
                  <a:tcPr/>
                </a:tc>
                <a:tc>
                  <a:txBody>
                    <a:bodyPr/>
                    <a:lstStyle/>
                    <a:p>
                      <a:pPr algn="ctr"/>
                      <a:r>
                        <a:rPr lang="en-IN" sz="2400" dirty="0"/>
                        <a:t>5,000</a:t>
                      </a:r>
                    </a:p>
                  </a:txBody>
                  <a:tcPr/>
                </a:tc>
                <a:extLst>
                  <a:ext uri="{0D108BD9-81ED-4DB2-BD59-A6C34878D82A}">
                    <a16:rowId xmlns:a16="http://schemas.microsoft.com/office/drawing/2014/main" val="2457100048"/>
                  </a:ext>
                </a:extLst>
              </a:tr>
              <a:tr h="603435">
                <a:tc>
                  <a:txBody>
                    <a:bodyPr/>
                    <a:lstStyle/>
                    <a:p>
                      <a:pPr algn="ctr"/>
                      <a:r>
                        <a:rPr lang="en-IN" sz="2400" dirty="0"/>
                        <a:t>3.</a:t>
                      </a:r>
                    </a:p>
                  </a:txBody>
                  <a:tcPr/>
                </a:tc>
                <a:tc>
                  <a:txBody>
                    <a:bodyPr/>
                    <a:lstStyle/>
                    <a:p>
                      <a:pPr algn="ctr"/>
                      <a:r>
                        <a:rPr lang="en-IN" sz="2400" dirty="0"/>
                        <a:t>Other Requirement</a:t>
                      </a:r>
                    </a:p>
                  </a:txBody>
                  <a:tcPr/>
                </a:tc>
                <a:tc>
                  <a:txBody>
                    <a:bodyPr/>
                    <a:lstStyle/>
                    <a:p>
                      <a:pPr algn="ctr"/>
                      <a:r>
                        <a:rPr lang="en-IN" sz="2400" dirty="0"/>
                        <a:t>-</a:t>
                      </a:r>
                    </a:p>
                  </a:txBody>
                  <a:tcPr/>
                </a:tc>
                <a:tc>
                  <a:txBody>
                    <a:bodyPr/>
                    <a:lstStyle/>
                    <a:p>
                      <a:pPr algn="ctr"/>
                      <a:r>
                        <a:rPr lang="en-IN" sz="2400" dirty="0"/>
                        <a:t>4,000</a:t>
                      </a:r>
                    </a:p>
                  </a:txBody>
                  <a:tcPr/>
                </a:tc>
                <a:extLst>
                  <a:ext uri="{0D108BD9-81ED-4DB2-BD59-A6C34878D82A}">
                    <a16:rowId xmlns:a16="http://schemas.microsoft.com/office/drawing/2014/main" val="1427031742"/>
                  </a:ext>
                </a:extLst>
              </a:tr>
              <a:tr h="603435">
                <a:tc>
                  <a:txBody>
                    <a:bodyPr/>
                    <a:lstStyle/>
                    <a:p>
                      <a:pPr algn="ctr"/>
                      <a:endParaRPr lang="en-IN" sz="2400"/>
                    </a:p>
                  </a:txBody>
                  <a:tcPr/>
                </a:tc>
                <a:tc>
                  <a:txBody>
                    <a:bodyPr/>
                    <a:lstStyle/>
                    <a:p>
                      <a:pPr algn="ctr"/>
                      <a:r>
                        <a:rPr lang="en-IN" sz="2400" dirty="0"/>
                        <a:t>Total</a:t>
                      </a:r>
                    </a:p>
                  </a:txBody>
                  <a:tcPr/>
                </a:tc>
                <a:tc>
                  <a:txBody>
                    <a:bodyPr/>
                    <a:lstStyle/>
                    <a:p>
                      <a:pPr algn="ctr"/>
                      <a:endParaRPr lang="en-IN" sz="2400" dirty="0"/>
                    </a:p>
                  </a:txBody>
                  <a:tcPr/>
                </a:tc>
                <a:tc>
                  <a:txBody>
                    <a:bodyPr/>
                    <a:lstStyle/>
                    <a:p>
                      <a:pPr algn="ctr"/>
                      <a:r>
                        <a:rPr lang="en-IN" sz="2400" dirty="0"/>
                        <a:t>₹ 20,000</a:t>
                      </a:r>
                    </a:p>
                  </a:txBody>
                  <a:tcPr/>
                </a:tc>
                <a:extLst>
                  <a:ext uri="{0D108BD9-81ED-4DB2-BD59-A6C34878D82A}">
                    <a16:rowId xmlns:a16="http://schemas.microsoft.com/office/drawing/2014/main" val="3244479910"/>
                  </a:ext>
                </a:extLst>
              </a:tr>
            </a:tbl>
          </a:graphicData>
        </a:graphic>
      </p:graphicFrame>
    </p:spTree>
    <p:extLst>
      <p:ext uri="{BB962C8B-B14F-4D97-AF65-F5344CB8AC3E}">
        <p14:creationId xmlns:p14="http://schemas.microsoft.com/office/powerpoint/2010/main" val="287639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0F5E-B990-CA53-86A8-98DBB3E4763D}"/>
              </a:ext>
            </a:extLst>
          </p:cNvPr>
          <p:cNvSpPr>
            <a:spLocks noGrp="1"/>
          </p:cNvSpPr>
          <p:nvPr>
            <p:ph type="title"/>
          </p:nvPr>
        </p:nvSpPr>
        <p:spPr>
          <a:xfrm>
            <a:off x="838200" y="336845"/>
            <a:ext cx="10515600" cy="1325563"/>
          </a:xfrm>
        </p:spPr>
        <p:txBody>
          <a:bodyPr>
            <a:normAutofit/>
          </a:bodyPr>
          <a:lstStyle/>
          <a:p>
            <a:r>
              <a:rPr lang="en-IN" sz="4000" b="1" u="sng" dirty="0">
                <a:effectLst>
                  <a:outerShdw blurRad="38100" dist="38100" dir="2700000" algn="tl">
                    <a:srgbClr val="000000">
                      <a:alpha val="43137"/>
                    </a:srgbClr>
                  </a:outerShdw>
                </a:effectLst>
              </a:rPr>
              <a:t>Applications</a:t>
            </a:r>
            <a:r>
              <a:rPr lang="en-IN" sz="4000" b="1" dirty="0">
                <a:effectLst>
                  <a:outerShdw blurRad="38100" dist="38100" dir="2700000" algn="tl">
                    <a:srgbClr val="000000">
                      <a:alpha val="43137"/>
                    </a:srgbClr>
                  </a:outerShdw>
                </a:effectLst>
              </a:rPr>
              <a:t>:</a:t>
            </a:r>
          </a:p>
        </p:txBody>
      </p:sp>
      <p:sp>
        <p:nvSpPr>
          <p:cNvPr id="4" name="TextBox 3">
            <a:extLst>
              <a:ext uri="{FF2B5EF4-FFF2-40B4-BE49-F238E27FC236}">
                <a16:creationId xmlns:a16="http://schemas.microsoft.com/office/drawing/2014/main" id="{83E642B7-0840-8C84-D25F-D6E6008F17A4}"/>
              </a:ext>
            </a:extLst>
          </p:cNvPr>
          <p:cNvSpPr txBox="1"/>
          <p:nvPr/>
        </p:nvSpPr>
        <p:spPr>
          <a:xfrm>
            <a:off x="732321" y="1477742"/>
            <a:ext cx="6727257" cy="2570704"/>
          </a:xfrm>
          <a:prstGeom prst="rect">
            <a:avLst/>
          </a:prstGeom>
          <a:noFill/>
        </p:spPr>
        <p:txBody>
          <a:bodyPr wrap="square">
            <a:spAutoFit/>
          </a:bodyPr>
          <a:lstStyle/>
          <a:p>
            <a:pPr marL="342900" indent="-342900">
              <a:lnSpc>
                <a:spcPct val="150000"/>
              </a:lnSpc>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Patient-Specific Implants.</a:t>
            </a:r>
          </a:p>
          <a:p>
            <a:pPr marL="342900" indent="-342900">
              <a:lnSpc>
                <a:spcPct val="150000"/>
              </a:lnSpc>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Orthopaedic Implants.</a:t>
            </a:r>
          </a:p>
          <a:p>
            <a:pPr marL="342900" indent="-342900">
              <a:lnSpc>
                <a:spcPct val="150000"/>
              </a:lnSpc>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Trauma Surgery.</a:t>
            </a:r>
          </a:p>
          <a:p>
            <a:pPr marL="342900" indent="-342900">
              <a:lnSpc>
                <a:spcPct val="150000"/>
              </a:lnSpc>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Research and Development.</a:t>
            </a:r>
          </a:p>
          <a:p>
            <a:pPr marL="342900" indent="-342900">
              <a:lnSpc>
                <a:spcPct val="150000"/>
              </a:lnSpc>
              <a:buFont typeface="Courier New" panose="02070309020205020404" pitchFamily="49" charset="0"/>
              <a:buChar char="o"/>
            </a:pPr>
            <a:r>
              <a:rPr lang="en-IN" sz="2200" dirty="0">
                <a:latin typeface="Times New Roman" panose="02020603050405020304" pitchFamily="18" charset="0"/>
                <a:cs typeface="Times New Roman" panose="02020603050405020304" pitchFamily="18" charset="0"/>
              </a:rPr>
              <a:t>Customized Surgical Guides.</a:t>
            </a:r>
          </a:p>
        </p:txBody>
      </p:sp>
      <p:pic>
        <p:nvPicPr>
          <p:cNvPr id="5" name="Picture 4">
            <a:extLst>
              <a:ext uri="{FF2B5EF4-FFF2-40B4-BE49-F238E27FC236}">
                <a16:creationId xmlns:a16="http://schemas.microsoft.com/office/drawing/2014/main" id="{4447A366-F239-452B-5C9A-E8DB4CCC8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49003"/>
            <a:ext cx="5257800" cy="3179997"/>
          </a:xfrm>
          <a:prstGeom prst="rect">
            <a:avLst/>
          </a:prstGeom>
        </p:spPr>
      </p:pic>
      <p:pic>
        <p:nvPicPr>
          <p:cNvPr id="8" name="Picture 7">
            <a:extLst>
              <a:ext uri="{FF2B5EF4-FFF2-40B4-BE49-F238E27FC236}">
                <a16:creationId xmlns:a16="http://schemas.microsoft.com/office/drawing/2014/main" id="{6F7F0792-9129-3B03-7FF7-3E69B981B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16842"/>
            <a:ext cx="5257800" cy="3195176"/>
          </a:xfrm>
          <a:prstGeom prst="rect">
            <a:avLst/>
          </a:prstGeom>
        </p:spPr>
      </p:pic>
    </p:spTree>
    <p:extLst>
      <p:ext uri="{BB962C8B-B14F-4D97-AF65-F5344CB8AC3E}">
        <p14:creationId xmlns:p14="http://schemas.microsoft.com/office/powerpoint/2010/main" val="3039088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B174D4-834A-AAED-81F7-B13FC6849CFB}"/>
              </a:ext>
            </a:extLst>
          </p:cNvPr>
          <p:cNvSpPr txBox="1"/>
          <p:nvPr/>
        </p:nvSpPr>
        <p:spPr>
          <a:xfrm>
            <a:off x="159817" y="82371"/>
            <a:ext cx="6097348" cy="707886"/>
          </a:xfrm>
          <a:prstGeom prst="rect">
            <a:avLst/>
          </a:prstGeom>
          <a:noFill/>
        </p:spPr>
        <p:txBody>
          <a:bodyPr wrap="square">
            <a:spAutoFit/>
          </a:bodyPr>
          <a:lstStyle/>
          <a:p>
            <a:r>
              <a:rPr lang="en-US" sz="4000" b="1" u="sng" dirty="0">
                <a:effectLst>
                  <a:outerShdw blurRad="38100" dist="38100" dir="2700000" algn="tl">
                    <a:srgbClr val="000000">
                      <a:alpha val="43137"/>
                    </a:srgbClr>
                  </a:outerShdw>
                </a:effectLst>
                <a:latin typeface="+mj-lt"/>
                <a:cs typeface="Calibri"/>
              </a:rPr>
              <a:t>Project outcomes </a:t>
            </a:r>
            <a:endParaRPr lang="en-IN" sz="4000" b="1" u="sng" dirty="0">
              <a:effectLst>
                <a:outerShdw blurRad="38100" dist="38100" dir="2700000" algn="tl">
                  <a:srgbClr val="000000">
                    <a:alpha val="43137"/>
                  </a:srgbClr>
                </a:outerShdw>
              </a:effectLst>
              <a:latin typeface="+mj-lt"/>
            </a:endParaRPr>
          </a:p>
        </p:txBody>
      </p:sp>
      <p:sp>
        <p:nvSpPr>
          <p:cNvPr id="3" name="TextBox 2">
            <a:extLst>
              <a:ext uri="{FF2B5EF4-FFF2-40B4-BE49-F238E27FC236}">
                <a16:creationId xmlns:a16="http://schemas.microsoft.com/office/drawing/2014/main" id="{17744238-8AB1-49F9-7DA2-2C55E494A1CD}"/>
              </a:ext>
            </a:extLst>
          </p:cNvPr>
          <p:cNvSpPr txBox="1"/>
          <p:nvPr/>
        </p:nvSpPr>
        <p:spPr>
          <a:xfrm>
            <a:off x="423483" y="1181138"/>
            <a:ext cx="11345034" cy="2950744"/>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1800" dirty="0">
                <a:solidFill>
                  <a:srgbClr val="374151"/>
                </a:solidFill>
                <a:effectLst/>
                <a:latin typeface="Times New Roman" panose="02020603050405020304" pitchFamily="18" charset="0"/>
                <a:ea typeface="Arial" panose="020B0604020202020204" pitchFamily="34" charset="0"/>
              </a:rPr>
              <a:t>Improved tensile strength, flexural strength, of the 3D printed PETG materials.</a:t>
            </a:r>
            <a:endParaRPr lang="en-IN" sz="1600" dirty="0">
              <a:effectLst/>
              <a:latin typeface="Arial" panose="020B0604020202020204" pitchFamily="34" charset="0"/>
              <a:ea typeface="Arial" panose="020B0604020202020204" pitchFamily="34" charset="0"/>
            </a:endParaRPr>
          </a:p>
          <a:p>
            <a:pPr marL="342900" lvl="0" indent="-342900">
              <a:lnSpc>
                <a:spcPct val="150000"/>
              </a:lnSpc>
              <a:buFont typeface="Symbol" panose="05050102010706020507" pitchFamily="18" charset="2"/>
              <a:buChar char=""/>
            </a:pPr>
            <a:r>
              <a:rPr lang="en-US" sz="1800" dirty="0">
                <a:solidFill>
                  <a:srgbClr val="374151"/>
                </a:solidFill>
                <a:effectLst/>
                <a:latin typeface="Times New Roman" panose="02020603050405020304" pitchFamily="18" charset="0"/>
                <a:ea typeface="Arial" panose="020B0604020202020204" pitchFamily="34" charset="0"/>
              </a:rPr>
              <a:t>Detailed documentation of the optimized FDM parameters and characterization results.</a:t>
            </a:r>
            <a:endParaRPr lang="en-IN" sz="1600" dirty="0">
              <a:effectLst/>
              <a:latin typeface="Arial" panose="020B0604020202020204" pitchFamily="34" charset="0"/>
              <a:ea typeface="Arial" panose="020B0604020202020204" pitchFamily="34" charset="0"/>
            </a:endParaRPr>
          </a:p>
          <a:p>
            <a:pPr marL="342900" lvl="0" indent="-342900">
              <a:lnSpc>
                <a:spcPct val="150000"/>
              </a:lnSpc>
              <a:buFont typeface="Symbol" panose="05050102010706020507" pitchFamily="18" charset="2"/>
              <a:buChar char=""/>
            </a:pPr>
            <a:r>
              <a:rPr lang="en-US" sz="1800" dirty="0">
                <a:solidFill>
                  <a:srgbClr val="374151"/>
                </a:solidFill>
                <a:effectLst/>
                <a:latin typeface="Times New Roman" panose="02020603050405020304" pitchFamily="18" charset="0"/>
                <a:ea typeface="Arial" panose="020B0604020202020204" pitchFamily="34" charset="0"/>
              </a:rPr>
              <a:t>Materials specifically tailored for biomedical applications, addressing the unique requirements of the healthcare industry.</a:t>
            </a:r>
            <a:endParaRPr lang="en-IN" sz="1600" dirty="0">
              <a:effectLst/>
              <a:latin typeface="Arial" panose="020B0604020202020204" pitchFamily="34" charset="0"/>
              <a:ea typeface="Arial" panose="020B0604020202020204" pitchFamily="34" charset="0"/>
            </a:endParaRPr>
          </a:p>
          <a:p>
            <a:pPr algn="just">
              <a:lnSpc>
                <a:spcPct val="150000"/>
              </a:lnSpc>
              <a:tabLst>
                <a:tab pos="1600200" algn="l"/>
              </a:tabLst>
            </a:pPr>
            <a:r>
              <a:rPr lang="en-IN" sz="1800" dirty="0">
                <a:solidFill>
                  <a:srgbClr val="000000"/>
                </a:solidFill>
                <a:effectLst/>
                <a:latin typeface="Times New Roman" panose="02020603050405020304" pitchFamily="18" charset="0"/>
                <a:ea typeface="Times New Roman" panose="02020603050405020304" pitchFamily="18" charset="0"/>
              </a:rPr>
              <a:t>The optimization and characterization of FDM parameters for 3D printed material for Biomedical application aim </a:t>
            </a:r>
            <a:r>
              <a:rPr lang="en-US" sz="1800" dirty="0">
                <a:solidFill>
                  <a:srgbClr val="0F0F0F"/>
                </a:solidFill>
                <a:effectLst/>
                <a:latin typeface="Times New Roman" panose="02020603050405020304" pitchFamily="18" charset="0"/>
                <a:ea typeface="Arial" panose="020B0604020202020204" pitchFamily="34" charset="0"/>
              </a:rPr>
              <a:t>to achieve superior mechanical properties, biocompatibility, and cost-effectiveness, ultimately advancing the field </a:t>
            </a:r>
            <a:r>
              <a:rPr lang="en-IN" sz="1800" dirty="0">
                <a:solidFill>
                  <a:srgbClr val="000000"/>
                </a:solidFill>
                <a:effectLst/>
                <a:latin typeface="Times New Roman" panose="02020603050405020304" pitchFamily="18" charset="0"/>
                <a:ea typeface="Times New Roman" panose="02020603050405020304" pitchFamily="18" charset="0"/>
              </a:rPr>
              <a:t>of additive manufacturing in the biomedical industry.</a:t>
            </a:r>
            <a:endParaRPr lang="en-IN"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3424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BE562A-F43B-E4C7-F89B-3DBF463A258F}"/>
              </a:ext>
            </a:extLst>
          </p:cNvPr>
          <p:cNvSpPr txBox="1"/>
          <p:nvPr/>
        </p:nvSpPr>
        <p:spPr>
          <a:xfrm>
            <a:off x="190100" y="86544"/>
            <a:ext cx="6097604" cy="721736"/>
          </a:xfrm>
          <a:prstGeom prst="rect">
            <a:avLst/>
          </a:prstGeom>
          <a:noFill/>
        </p:spPr>
        <p:txBody>
          <a:bodyPr wrap="square">
            <a:spAutoFit/>
          </a:bodyPr>
          <a:lstStyle/>
          <a:p>
            <a:pPr>
              <a:lnSpc>
                <a:spcPct val="107000"/>
              </a:lnSpc>
              <a:spcAft>
                <a:spcPts val="800"/>
              </a:spcAft>
            </a:pPr>
            <a:r>
              <a:rPr lang="en-US" sz="4000" b="1" u="sng" kern="100"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References</a:t>
            </a:r>
            <a:endParaRPr lang="en-IN" sz="4000" kern="100" dirty="0">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20A0DCC-4C72-0865-6AC7-8A9BF8582246}"/>
              </a:ext>
            </a:extLst>
          </p:cNvPr>
          <p:cNvSpPr txBox="1"/>
          <p:nvPr/>
        </p:nvSpPr>
        <p:spPr>
          <a:xfrm>
            <a:off x="190100" y="789271"/>
            <a:ext cx="11811800" cy="5931496"/>
          </a:xfrm>
          <a:prstGeom prst="rect">
            <a:avLst/>
          </a:prstGeom>
          <a:noFill/>
        </p:spPr>
        <p:txBody>
          <a:bodyPr wrap="square" rtlCol="0">
            <a:spAutoFit/>
          </a:bodyPr>
          <a:lstStyle/>
          <a:p>
            <a:pPr>
              <a:lnSpc>
                <a:spcPct val="150000"/>
              </a:lnSpc>
            </a:pPr>
            <a:r>
              <a:rPr lang="en-IN" sz="1700" dirty="0">
                <a:latin typeface="Times New Roman" panose="02020603050405020304" pitchFamily="18" charset="0"/>
                <a:cs typeface="Times New Roman" panose="02020603050405020304" pitchFamily="18" charset="0"/>
              </a:rPr>
              <a:t>[1] Balwant Singh, Raman Kumar, “</a:t>
            </a:r>
            <a:r>
              <a:rPr lang="en-IN" sz="17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Polymer matrix composites in 3D printing: A state of art review”</a:t>
            </a:r>
            <a:r>
              <a:rPr lang="en-IN" sz="17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https://doi.org/10.1016/j.matpr.2020.04.335</a:t>
            </a:r>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IN" sz="1700" dirty="0">
                <a:latin typeface="Times New Roman" panose="02020603050405020304" pitchFamily="18" charset="0"/>
                <a:cs typeface="Times New Roman" panose="02020603050405020304" pitchFamily="18" charset="0"/>
              </a:rPr>
              <a:t>[2]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Xin Wang, Man Jiang, “</a:t>
            </a:r>
            <a:r>
              <a:rPr lang="en-IN" sz="170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3D printing of polymer matrix composites: A review and prospective”</a:t>
            </a:r>
          </a:p>
          <a:p>
            <a:pPr>
              <a:lnSpc>
                <a:spcPct val="150000"/>
              </a:lnSpc>
            </a:pPr>
            <a:r>
              <a:rPr lang="en-IN" sz="17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https://doi.org/10.1016/j.compositesb.2016.11.034</a:t>
            </a:r>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IN" sz="1700" dirty="0">
                <a:solidFill>
                  <a:srgbClr val="1F1F1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Yahia Halabi, “</a:t>
            </a:r>
            <a:r>
              <a:rPr lang="en-IN" sz="17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rPr>
              <a:t>Optimizing the material and printing parameters of the additively manufactured fiber-reinforced polymer composites using an artificial neural network model and artificial bee colony algorithm”</a:t>
            </a:r>
          </a:p>
          <a:p>
            <a:pPr>
              <a:lnSpc>
                <a:spcPct val="150000"/>
              </a:lnSpc>
            </a:pPr>
            <a:r>
              <a:rPr lang="en-IN" sz="17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https://doi.org/10.1016/j.istruc.2022.10.134</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50000"/>
              </a:lnSpc>
            </a:pPr>
            <a:r>
              <a:rPr lang="en-IN" sz="17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rPr>
              <a:t>[4]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Muammel M. Hanon, “The influence of 3D printing process parameters on the mechanical performance of PLA polymer and its correlation with hardness” </a:t>
            </a:r>
            <a:r>
              <a:rPr lang="en-IN" sz="17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https://www.elsevier.com/locate/jmbbm</a:t>
            </a:r>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IN" sz="17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rPr>
              <a:t>[5] </a:t>
            </a:r>
            <a:r>
              <a:rPr lang="en-IN" sz="1700" dirty="0">
                <a:latin typeface="Times New Roman" panose="02020603050405020304" pitchFamily="18" charset="0"/>
                <a:ea typeface="Calibri" panose="020F0502020204030204" pitchFamily="34" charset="0"/>
                <a:cs typeface="Times New Roman" panose="02020603050405020304" pitchFamily="18" charset="0"/>
              </a:rPr>
              <a:t>Christine Le, “</a:t>
            </a:r>
            <a:r>
              <a:rPr lang="en-US" sz="1700" dirty="0">
                <a:latin typeface="Times New Roman" panose="02020603050405020304" pitchFamily="18" charset="0"/>
                <a:cs typeface="Times New Roman" panose="02020603050405020304" pitchFamily="18" charset="0"/>
              </a:rPr>
              <a:t>Experimental and numerical investigation of 3D-Printed bone plates under four-point bending load utilizing machine learning techniques” </a:t>
            </a:r>
            <a:r>
              <a:rPr lang="en-IN" sz="17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www.elsevier.com/locate/jmbbm</a:t>
            </a:r>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[6] </a:t>
            </a:r>
            <a:r>
              <a:rPr lang="en-IN" sz="1700" dirty="0">
                <a:latin typeface="Times New Roman" panose="02020603050405020304" pitchFamily="18" charset="0"/>
                <a:ea typeface="Calibri" panose="020F0502020204030204" pitchFamily="34" charset="0"/>
                <a:cs typeface="Times New Roman" panose="02020603050405020304" pitchFamily="18" charset="0"/>
              </a:rPr>
              <a:t>Wenzhao Wang, “</a:t>
            </a:r>
            <a:r>
              <a:rPr lang="en-US" sz="1700" dirty="0">
                <a:latin typeface="Times New Roman" panose="02020603050405020304" pitchFamily="18" charset="0"/>
                <a:cs typeface="Times New Roman" panose="02020603050405020304" pitchFamily="18" charset="0"/>
              </a:rPr>
              <a:t>3D printing of PLA/n-HA composite scaffolds with customized mechanical properties and biological functions for bone tissue engineering” </a:t>
            </a:r>
            <a:r>
              <a:rPr lang="en-IN" sz="17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www.elsevier.com/locate/jmbbm</a:t>
            </a:r>
            <a:r>
              <a:rPr lang="en-IN" sz="17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pPr>
            <a:r>
              <a:rPr lang="en-IN" sz="1700" kern="100" dirty="0">
                <a:latin typeface="Times New Roman" panose="02020603050405020304" pitchFamily="18" charset="0"/>
                <a:ea typeface="Calibri" panose="020F0502020204030204" pitchFamily="34" charset="0"/>
                <a:cs typeface="Times New Roman" panose="02020603050405020304" pitchFamily="18" charset="0"/>
              </a:rPr>
              <a:t>[7] Imran Khan, “</a:t>
            </a:r>
            <a:r>
              <a:rPr lang="en-US" sz="1700" kern="100" dirty="0">
                <a:latin typeface="Times New Roman" panose="02020603050405020304" pitchFamily="18" charset="0"/>
                <a:ea typeface="Calibri" panose="020F0502020204030204" pitchFamily="34" charset="0"/>
                <a:cs typeface="Times New Roman" panose="02020603050405020304" pitchFamily="18" charset="0"/>
              </a:rPr>
              <a:t>Parametric investigation and optimization of mechanical properties of thick tri-material based composite of PLA-PETG-ABS 3D-printed using fused filament fabrication” </a:t>
            </a:r>
            <a:r>
              <a:rPr lang="en-US" sz="1700" kern="100" dirty="0">
                <a:latin typeface="Times New Roman" panose="02020603050405020304" pitchFamily="18" charset="0"/>
                <a:ea typeface="Calibri" panose="020F0502020204030204" pitchFamily="34" charset="0"/>
                <a:cs typeface="Times New Roman" panose="02020603050405020304" pitchFamily="18" charset="0"/>
                <a:hlinkClick r:id="rId7"/>
              </a:rPr>
              <a:t>http://www.sciencedirect.com/journal/composites-part-c-open-access</a:t>
            </a:r>
            <a:r>
              <a:rPr lang="en-US" sz="1700"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109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B4538C0-3DAE-5971-FD9E-D23E2920355A}"/>
              </a:ext>
            </a:extLst>
          </p:cNvPr>
          <p:cNvPicPr>
            <a:picLocks noChangeAspect="1"/>
          </p:cNvPicPr>
          <p:nvPr/>
        </p:nvPicPr>
        <p:blipFill>
          <a:blip r:embed="rId2"/>
          <a:stretch>
            <a:fillRect/>
          </a:stretch>
        </p:blipFill>
        <p:spPr>
          <a:xfrm>
            <a:off x="0" y="0"/>
            <a:ext cx="12192000" cy="6858000"/>
          </a:xfrm>
          <a:prstGeom prst="rect">
            <a:avLst/>
          </a:prstGeom>
        </p:spPr>
      </p:pic>
      <p:sp>
        <p:nvSpPr>
          <p:cNvPr id="3" name="Shape 0">
            <a:extLst>
              <a:ext uri="{FF2B5EF4-FFF2-40B4-BE49-F238E27FC236}">
                <a16:creationId xmlns:a16="http://schemas.microsoft.com/office/drawing/2014/main" id="{785B4C25-C031-5735-5454-D05C76659418}"/>
              </a:ext>
            </a:extLst>
          </p:cNvPr>
          <p:cNvSpPr/>
          <p:nvPr/>
        </p:nvSpPr>
        <p:spPr>
          <a:xfrm>
            <a:off x="1744149" y="1202419"/>
            <a:ext cx="8823184" cy="4467634"/>
          </a:xfrm>
          <a:prstGeom prst="rect">
            <a:avLst/>
          </a:prstGeom>
          <a:solidFill>
            <a:srgbClr val="FFFFFF">
              <a:alpha val="75000"/>
            </a:srgbClr>
          </a:solidFill>
          <a:ln/>
        </p:spPr>
        <p:txBody>
          <a:bodyPr/>
          <a:lstStyle/>
          <a:p>
            <a:endParaRPr lang="en-IN" dirty="0"/>
          </a:p>
        </p:txBody>
      </p:sp>
      <p:sp>
        <p:nvSpPr>
          <p:cNvPr id="4" name="Text 1">
            <a:extLst>
              <a:ext uri="{FF2B5EF4-FFF2-40B4-BE49-F238E27FC236}">
                <a16:creationId xmlns:a16="http://schemas.microsoft.com/office/drawing/2014/main" id="{EFB7B7C5-6285-74A3-46D9-2EAA254C7C71}"/>
              </a:ext>
            </a:extLst>
          </p:cNvPr>
          <p:cNvSpPr/>
          <p:nvPr/>
        </p:nvSpPr>
        <p:spPr>
          <a:xfrm>
            <a:off x="2879884" y="514222"/>
            <a:ext cx="5768281" cy="582820"/>
          </a:xfrm>
          <a:prstGeom prst="rect">
            <a:avLst/>
          </a:prstGeom>
          <a:noFill/>
          <a:ln/>
        </p:spPr>
        <p:txBody>
          <a:bodyPr wrap="none" rtlCol="0" anchor="t"/>
          <a:lstStyle/>
          <a:p>
            <a:pPr marL="0" indent="0">
              <a:lnSpc>
                <a:spcPts val="4595"/>
              </a:lnSpc>
              <a:buNone/>
            </a:pPr>
            <a:endParaRPr lang="en-US" sz="3676" dirty="0"/>
          </a:p>
        </p:txBody>
      </p:sp>
      <p:sp>
        <p:nvSpPr>
          <p:cNvPr id="5" name="Text 2">
            <a:extLst>
              <a:ext uri="{FF2B5EF4-FFF2-40B4-BE49-F238E27FC236}">
                <a16:creationId xmlns:a16="http://schemas.microsoft.com/office/drawing/2014/main" id="{A588F32C-13BA-0C48-0AFA-A8DB434BD421}"/>
              </a:ext>
            </a:extLst>
          </p:cNvPr>
          <p:cNvSpPr/>
          <p:nvPr/>
        </p:nvSpPr>
        <p:spPr>
          <a:xfrm>
            <a:off x="2879885" y="1472345"/>
            <a:ext cx="7392194" cy="1492429"/>
          </a:xfrm>
          <a:prstGeom prst="rect">
            <a:avLst/>
          </a:prstGeom>
          <a:noFill/>
          <a:ln/>
        </p:spPr>
        <p:txBody>
          <a:bodyPr wrap="square" rtlCol="0" anchor="t"/>
          <a:lstStyle/>
          <a:p>
            <a:pPr marL="0" indent="0">
              <a:lnSpc>
                <a:spcPts val="2353"/>
              </a:lnSpc>
              <a:buNone/>
            </a:pPr>
            <a:endParaRPr lang="en-US" sz="1470" dirty="0"/>
          </a:p>
        </p:txBody>
      </p:sp>
      <p:sp>
        <p:nvSpPr>
          <p:cNvPr id="6" name="Text 3">
            <a:extLst>
              <a:ext uri="{FF2B5EF4-FFF2-40B4-BE49-F238E27FC236}">
                <a16:creationId xmlns:a16="http://schemas.microsoft.com/office/drawing/2014/main" id="{D6D6AD28-1009-3E08-D164-E06803BABE5C}"/>
              </a:ext>
            </a:extLst>
          </p:cNvPr>
          <p:cNvSpPr/>
          <p:nvPr/>
        </p:nvSpPr>
        <p:spPr>
          <a:xfrm>
            <a:off x="3178613" y="3175885"/>
            <a:ext cx="7143254" cy="895458"/>
          </a:xfrm>
          <a:prstGeom prst="rect">
            <a:avLst/>
          </a:prstGeom>
          <a:noFill/>
          <a:ln/>
        </p:spPr>
        <p:txBody>
          <a:bodyPr wrap="square" rtlCol="0" anchor="t"/>
          <a:lstStyle/>
          <a:p>
            <a:pPr marL="342900" indent="-342900" algn="l">
              <a:lnSpc>
                <a:spcPts val="2353"/>
              </a:lnSpc>
              <a:buSzPct val="100000"/>
              <a:buFont typeface="+mj-lt"/>
              <a:buAutoNum type="arabicPeriod"/>
            </a:pPr>
            <a:endParaRPr lang="en-US" sz="1470" dirty="0"/>
          </a:p>
        </p:txBody>
      </p:sp>
      <p:sp>
        <p:nvSpPr>
          <p:cNvPr id="7" name="Text 4">
            <a:extLst>
              <a:ext uri="{FF2B5EF4-FFF2-40B4-BE49-F238E27FC236}">
                <a16:creationId xmlns:a16="http://schemas.microsoft.com/office/drawing/2014/main" id="{9082CDAB-13D0-EB3A-92D8-E89E2EA556DE}"/>
              </a:ext>
            </a:extLst>
          </p:cNvPr>
          <p:cNvSpPr/>
          <p:nvPr/>
        </p:nvSpPr>
        <p:spPr>
          <a:xfrm>
            <a:off x="3178613" y="4147077"/>
            <a:ext cx="7143254" cy="895458"/>
          </a:xfrm>
          <a:prstGeom prst="rect">
            <a:avLst/>
          </a:prstGeom>
          <a:noFill/>
          <a:ln/>
        </p:spPr>
        <p:txBody>
          <a:bodyPr wrap="square" rtlCol="0" anchor="t"/>
          <a:lstStyle/>
          <a:p>
            <a:pPr marL="342900" indent="-342900" algn="l">
              <a:lnSpc>
                <a:spcPts val="2353"/>
              </a:lnSpc>
              <a:buSzPct val="100000"/>
              <a:buFont typeface="+mj-lt"/>
              <a:buAutoNum type="arabicPeriod" startAt="2"/>
            </a:pPr>
            <a:endParaRPr lang="en-US" sz="1470" dirty="0"/>
          </a:p>
        </p:txBody>
      </p:sp>
      <p:sp>
        <p:nvSpPr>
          <p:cNvPr id="8" name="Text 5">
            <a:extLst>
              <a:ext uri="{FF2B5EF4-FFF2-40B4-BE49-F238E27FC236}">
                <a16:creationId xmlns:a16="http://schemas.microsoft.com/office/drawing/2014/main" id="{D5DA1444-B3CD-1291-6566-939791D5BCE7}"/>
              </a:ext>
            </a:extLst>
          </p:cNvPr>
          <p:cNvSpPr/>
          <p:nvPr/>
        </p:nvSpPr>
        <p:spPr>
          <a:xfrm>
            <a:off x="3178613" y="5118270"/>
            <a:ext cx="7143254" cy="895458"/>
          </a:xfrm>
          <a:prstGeom prst="rect">
            <a:avLst/>
          </a:prstGeom>
          <a:noFill/>
          <a:ln/>
        </p:spPr>
        <p:txBody>
          <a:bodyPr wrap="square" rtlCol="0" anchor="t"/>
          <a:lstStyle/>
          <a:p>
            <a:pPr marL="342900" indent="-342900" algn="l">
              <a:lnSpc>
                <a:spcPts val="2353"/>
              </a:lnSpc>
              <a:buSzPct val="100000"/>
              <a:buFont typeface="+mj-lt"/>
              <a:buAutoNum type="arabicPeriod" startAt="3"/>
            </a:pPr>
            <a:endParaRPr lang="en-US" sz="1470" dirty="0"/>
          </a:p>
        </p:txBody>
      </p:sp>
      <p:sp>
        <p:nvSpPr>
          <p:cNvPr id="9" name="Text 6">
            <a:extLst>
              <a:ext uri="{FF2B5EF4-FFF2-40B4-BE49-F238E27FC236}">
                <a16:creationId xmlns:a16="http://schemas.microsoft.com/office/drawing/2014/main" id="{22E90177-6958-C45B-5536-5A045F79AD50}"/>
              </a:ext>
            </a:extLst>
          </p:cNvPr>
          <p:cNvSpPr/>
          <p:nvPr/>
        </p:nvSpPr>
        <p:spPr>
          <a:xfrm>
            <a:off x="2879885" y="6225558"/>
            <a:ext cx="7392194" cy="1492429"/>
          </a:xfrm>
          <a:prstGeom prst="rect">
            <a:avLst/>
          </a:prstGeom>
          <a:noFill/>
          <a:ln/>
        </p:spPr>
        <p:txBody>
          <a:bodyPr wrap="square" rtlCol="0" anchor="t"/>
          <a:lstStyle/>
          <a:p>
            <a:pPr marL="0" indent="0">
              <a:lnSpc>
                <a:spcPts val="2353"/>
              </a:lnSpc>
              <a:buNone/>
            </a:pPr>
            <a:endParaRPr lang="en-US" sz="1470" dirty="0"/>
          </a:p>
        </p:txBody>
      </p:sp>
      <p:sp>
        <p:nvSpPr>
          <p:cNvPr id="10" name="TextBox 9">
            <a:extLst>
              <a:ext uri="{FF2B5EF4-FFF2-40B4-BE49-F238E27FC236}">
                <a16:creationId xmlns:a16="http://schemas.microsoft.com/office/drawing/2014/main" id="{6B3A4C5D-8AAE-04CC-A21B-1A6B63CB9E35}"/>
              </a:ext>
            </a:extLst>
          </p:cNvPr>
          <p:cNvSpPr txBox="1"/>
          <p:nvPr/>
        </p:nvSpPr>
        <p:spPr>
          <a:xfrm>
            <a:off x="1275866" y="2700284"/>
            <a:ext cx="9640268" cy="923330"/>
          </a:xfrm>
          <a:prstGeom prst="rect">
            <a:avLst/>
          </a:prstGeom>
          <a:noFill/>
        </p:spPr>
        <p:txBody>
          <a:bodyPr wrap="square" rtlCol="0">
            <a:spAutoFit/>
          </a:bodyPr>
          <a:lstStyle/>
          <a:p>
            <a:pPr algn="ctr"/>
            <a:r>
              <a:rPr lang="en-US" sz="5400" dirty="0">
                <a:latin typeface="Rockwell Extra Bold" panose="02060903040505020403" pitchFamily="18" charset="0"/>
              </a:rPr>
              <a:t>THANK YOU </a:t>
            </a:r>
            <a:endParaRPr lang="en-IN" sz="5400" dirty="0">
              <a:latin typeface="Rockwell Extra Bold" panose="02060903040505020403" pitchFamily="18" charset="0"/>
            </a:endParaRPr>
          </a:p>
        </p:txBody>
      </p:sp>
    </p:spTree>
    <p:extLst>
      <p:ext uri="{BB962C8B-B14F-4D97-AF65-F5344CB8AC3E}">
        <p14:creationId xmlns:p14="http://schemas.microsoft.com/office/powerpoint/2010/main" val="1049696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FFEF-8EF7-63C1-21DA-B81539F763FA}"/>
              </a:ext>
            </a:extLst>
          </p:cNvPr>
          <p:cNvSpPr>
            <a:spLocks noGrp="1"/>
          </p:cNvSpPr>
          <p:nvPr>
            <p:ph type="ctrTitle"/>
          </p:nvPr>
        </p:nvSpPr>
        <p:spPr>
          <a:xfrm>
            <a:off x="131785" y="249382"/>
            <a:ext cx="9144000" cy="631522"/>
          </a:xfrm>
        </p:spPr>
        <p:txBody>
          <a:bodyPr>
            <a:noAutofit/>
          </a:bodyPr>
          <a:lstStyle/>
          <a:p>
            <a:pPr algn="l"/>
            <a:r>
              <a:rPr lang="en-IN" sz="4000" b="1" u="sng" dirty="0">
                <a:effectLst>
                  <a:outerShdw blurRad="38100" dist="38100" dir="2700000" algn="tl">
                    <a:srgbClr val="000000">
                      <a:alpha val="43137"/>
                    </a:srgbClr>
                  </a:outerShdw>
                </a:effectLst>
              </a:rPr>
              <a:t>Introduction:</a:t>
            </a:r>
          </a:p>
        </p:txBody>
      </p:sp>
      <p:sp>
        <p:nvSpPr>
          <p:cNvPr id="3" name="Subtitle 2">
            <a:extLst>
              <a:ext uri="{FF2B5EF4-FFF2-40B4-BE49-F238E27FC236}">
                <a16:creationId xmlns:a16="http://schemas.microsoft.com/office/drawing/2014/main" id="{CAFB4A40-88F4-149A-C024-90D67F40F711}"/>
              </a:ext>
            </a:extLst>
          </p:cNvPr>
          <p:cNvSpPr>
            <a:spLocks noGrp="1"/>
          </p:cNvSpPr>
          <p:nvPr>
            <p:ph type="subTitle" idx="1"/>
          </p:nvPr>
        </p:nvSpPr>
        <p:spPr>
          <a:xfrm>
            <a:off x="275663" y="880904"/>
            <a:ext cx="11611537" cy="5806223"/>
          </a:xfrm>
        </p:spPr>
        <p:txBody>
          <a:bodyPr>
            <a:normAutofit fontScale="92500" lnSpcReduction="10000"/>
          </a:bodyPr>
          <a:lstStyle/>
          <a:p>
            <a:pPr algn="just">
              <a:lnSpc>
                <a:spcPct val="150000"/>
              </a:lnSpc>
            </a:pPr>
            <a:r>
              <a:rPr lang="en-US" sz="1800" dirty="0">
                <a:latin typeface="Times New Roman" panose="02020603050405020304" pitchFamily="18" charset="0"/>
                <a:cs typeface="Times New Roman" panose="02020603050405020304" pitchFamily="18" charset="0"/>
              </a:rPr>
              <a:t>Contrary to subtractive manufacturing, additive manufacturing (AM), often known as 3D printing, is a method of fabricating items by connecting data from 3D models, and it is typically carried out layer by layer. The design and manufacturing processes can be improved in terms of speed and flexibility due to this technology. Additionally, traditional manufacturing methods need a lot of time and money to generate complex shapes, therefore 3D printing machines are employed in many industries to create custom parts during the design phase. However, this technology's rapid progress resulted in the production of end-use components. The 3D printing technique can reduce wasteful material use, labor-intensive processes, and production costs. The final product's shape is set by a computer-aided design (CAD) file in this method, making design modification a effortless procedure. A important element of the fourth industrial revolution that reduces physical movement is 3D printing.</a:t>
            </a:r>
          </a:p>
          <a:p>
            <a:pPr algn="just">
              <a:lnSpc>
                <a:spcPct val="150000"/>
              </a:lnSpc>
            </a:pPr>
            <a:r>
              <a:rPr lang="en-US" sz="1800" dirty="0">
                <a:latin typeface="Times New Roman" panose="02020603050405020304" pitchFamily="18" charset="0"/>
                <a:cs typeface="Times New Roman" panose="02020603050405020304" pitchFamily="18" charset="0"/>
              </a:rPr>
              <a:t>Numerous industries, including those in the automotive, aerospace, medical, food, clothing and fashion, electric and electronic, educational, prototype, architectural, chemical, building, and construction sectors, have applications in 3D printing technology. FDM, fused filament fabrication (FFF), stereolithography (SLA), direct jetting, photopolymer jetting, selective laser sintering (SLS), laser melting, electron beam melting, and hybrid processes are a few categories of AM. FDM technology is the most well-known of these 3D printer technologies since it is simple, affordable, and has a wide variety of commercially available raw materials. It can be used as a machine for continuous production and provides flexibility and friendliness in processing and material handling.</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9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FFEF-8EF7-63C1-21DA-B81539F763FA}"/>
              </a:ext>
            </a:extLst>
          </p:cNvPr>
          <p:cNvSpPr>
            <a:spLocks noGrp="1"/>
          </p:cNvSpPr>
          <p:nvPr>
            <p:ph type="ctrTitle"/>
          </p:nvPr>
        </p:nvSpPr>
        <p:spPr>
          <a:xfrm>
            <a:off x="131785" y="249382"/>
            <a:ext cx="9144000" cy="631522"/>
          </a:xfrm>
        </p:spPr>
        <p:txBody>
          <a:bodyPr>
            <a:noAutofit/>
          </a:bodyPr>
          <a:lstStyle/>
          <a:p>
            <a:pPr algn="l"/>
            <a:r>
              <a:rPr lang="en-IN" sz="4000" b="1" u="sng" dirty="0">
                <a:effectLst>
                  <a:outerShdw blurRad="38100" dist="38100" dir="2700000" algn="tl">
                    <a:srgbClr val="000000">
                      <a:alpha val="43137"/>
                    </a:srgbClr>
                  </a:outerShdw>
                </a:effectLst>
              </a:rPr>
              <a:t>Introduction:</a:t>
            </a:r>
          </a:p>
        </p:txBody>
      </p:sp>
      <p:sp>
        <p:nvSpPr>
          <p:cNvPr id="3" name="Subtitle 2">
            <a:extLst>
              <a:ext uri="{FF2B5EF4-FFF2-40B4-BE49-F238E27FC236}">
                <a16:creationId xmlns:a16="http://schemas.microsoft.com/office/drawing/2014/main" id="{CAFB4A40-88F4-149A-C024-90D67F40F711}"/>
              </a:ext>
            </a:extLst>
          </p:cNvPr>
          <p:cNvSpPr>
            <a:spLocks noGrp="1"/>
          </p:cNvSpPr>
          <p:nvPr>
            <p:ph type="subTitle" idx="1"/>
          </p:nvPr>
        </p:nvSpPr>
        <p:spPr>
          <a:xfrm>
            <a:off x="275663" y="880904"/>
            <a:ext cx="11611537" cy="5806223"/>
          </a:xfrm>
        </p:spPr>
        <p:txBody>
          <a:bodyPr>
            <a:normAutofit/>
          </a:bodyPr>
          <a:lstStyle/>
          <a:p>
            <a:pPr algn="just">
              <a:lnSpc>
                <a:spcPct val="150000"/>
              </a:lnSpc>
            </a:pPr>
            <a:r>
              <a:rPr lang="en-US" sz="1700" dirty="0">
                <a:latin typeface="Times New Roman" panose="02020603050405020304" pitchFamily="18" charset="0"/>
                <a:cs typeface="Times New Roman" panose="02020603050405020304" pitchFamily="18" charset="0"/>
              </a:rPr>
              <a:t>Utilizing additive manufacturing (AM) in orthopedics represents a primary application of this technology in the medical field, with a notable focus on personalized implants through 3D printing. Orthopedic implants include a range of applications, including trauma implants (such as plates and screws), spinal implants (e.g., artificial vertebral bodies and cages), joint implants (e.g., artificial hip and knee joints), as well as customized prostheses (e.g., scapular, chest, and rib prostheses), and scaffolds for bone tissue engineering.</a:t>
            </a:r>
            <a:endParaRPr lang="en-IN" sz="1700" dirty="0">
              <a:latin typeface="Times New Roman" panose="02020603050405020304" pitchFamily="18" charset="0"/>
              <a:cs typeface="Times New Roman" panose="02020603050405020304" pitchFamily="18" charset="0"/>
            </a:endParaRPr>
          </a:p>
          <a:p>
            <a:pPr algn="just">
              <a:lnSpc>
                <a:spcPct val="150000"/>
              </a:lnSpc>
            </a:pPr>
            <a:r>
              <a:rPr lang="en-US" sz="1700" dirty="0">
                <a:latin typeface="Times New Roman" panose="02020603050405020304" pitchFamily="18" charset="0"/>
                <a:cs typeface="Times New Roman" panose="02020603050405020304" pitchFamily="18" charset="0"/>
              </a:rPr>
              <a:t>Polylactic acid (PLA), a promising polymer due to its high biocompatibility and biodegradability, finds application in various biomedical contexts, including the creation of degradable scaffolds, bone plates, and other implants. However, non-degradable bone plates, made from materials like PLA, often require removal post-fracture healing, subjecting patients to additional surgeries. To address this, researchers have explored composite materials, incorporating bio ceramic particles like hydroxyapatite (HA), Polyether ether ketone (PEEK),</a:t>
            </a:r>
            <a:r>
              <a:rPr lang="en-IN" sz="1800" b="1" i="0" dirty="0">
                <a:solidFill>
                  <a:srgbClr val="040C28"/>
                </a:solidFill>
                <a:effectLst/>
                <a:latin typeface="Times New Roman" panose="02020603050405020304" pitchFamily="18" charset="0"/>
                <a:cs typeface="Times New Roman" panose="02020603050405020304" pitchFamily="18" charset="0"/>
              </a:rPr>
              <a:t> </a:t>
            </a:r>
            <a:r>
              <a:rPr lang="en-IN" sz="1700" i="0" dirty="0">
                <a:solidFill>
                  <a:srgbClr val="040C28"/>
                </a:solidFill>
                <a:effectLst/>
                <a:latin typeface="Times New Roman" panose="02020603050405020304" pitchFamily="18" charset="0"/>
                <a:cs typeface="Times New Roman" panose="02020603050405020304" pitchFamily="18" charset="0"/>
              </a:rPr>
              <a:t>Polyethylene terephthalate glycol (PETG)</a:t>
            </a:r>
            <a:r>
              <a:rPr lang="en-US" sz="1700" dirty="0">
                <a:latin typeface="Times New Roman" panose="02020603050405020304" pitchFamily="18" charset="0"/>
                <a:cs typeface="Times New Roman" panose="02020603050405020304" pitchFamily="18" charset="0"/>
              </a:rPr>
              <a:t>. These enhances implant biocompatibility, bone integration, and creates a slightly alkaline environment during degradation, reducing the risk of aseptic inflammation.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23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24" y="0"/>
            <a:ext cx="10515600" cy="1325563"/>
          </a:xfrm>
        </p:spPr>
        <p:txBody>
          <a:bodyPr>
            <a:normAutofit/>
          </a:bodyPr>
          <a:lstStyle/>
          <a:p>
            <a:r>
              <a:rPr lang="en-US" sz="4000" b="1" u="sng" dirty="0">
                <a:effectLst>
                  <a:outerShdw blurRad="38100" dist="38100" dir="2700000" algn="tl">
                    <a:srgbClr val="000000">
                      <a:alpha val="43137"/>
                    </a:srgbClr>
                  </a:outerShdw>
                </a:effectLst>
              </a:rPr>
              <a:t>Literature survey :</a:t>
            </a:r>
          </a:p>
        </p:txBody>
      </p:sp>
      <p:sp>
        <p:nvSpPr>
          <p:cNvPr id="3" name="Content Placeholder 2"/>
          <p:cNvSpPr>
            <a:spLocks noGrp="1"/>
          </p:cNvSpPr>
          <p:nvPr>
            <p:ph idx="1"/>
          </p:nvPr>
        </p:nvSpPr>
        <p:spPr>
          <a:xfrm>
            <a:off x="414779" y="1156228"/>
            <a:ext cx="11199044" cy="5411322"/>
          </a:xfrm>
        </p:spPr>
        <p:txBody>
          <a:bodyPr>
            <a:normAutofit/>
          </a:bodyPr>
          <a:lstStyle/>
          <a:p>
            <a:pPr marL="0" lvl="0" indent="0" algn="just">
              <a:lnSpc>
                <a:spcPct val="107000"/>
              </a:lnSpc>
              <a:buNone/>
            </a:pPr>
            <a:r>
              <a:rPr lang="en-IN" sz="1800" b="1" dirty="0">
                <a:latin typeface="Times New Roman" panose="02020603050405020304" pitchFamily="18" charset="0"/>
                <a:ea typeface="Calibri" panose="020F0502020204030204" pitchFamily="34" charset="0"/>
                <a:cs typeface="Times New Roman" panose="02020603050405020304" pitchFamily="18" charset="0"/>
              </a:rPr>
              <a:t>1.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Balwant Singh</a:t>
            </a:r>
            <a:r>
              <a:rPr lang="en-IN" sz="1800" b="1"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et. al.,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Through a comprehensive literature review, this research attempted to identify the various Polymer Matrix Composite (PMC) materials utilised in 3D printing. This study investigates the mechanical properties and other properties of composites created using 3D printing processes. And also, the influence of various composite materials and production procedures on mechanical characteristics has been compared. Hybrid materials can be employed to improve the end product's mechanical, tribological, and morphological qualities. The findings might serve as a model for future researchers interested in composite material development. </a:t>
            </a:r>
          </a:p>
          <a:p>
            <a:pPr marL="0" lvl="0" indent="0" algn="just">
              <a:lnSpc>
                <a:spcPct val="107000"/>
              </a:lnSpc>
              <a:buNone/>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 Xin Wang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et. </a:t>
            </a:r>
            <a:r>
              <a:rPr lang="en-IN" sz="1800" dirty="0">
                <a:latin typeface="Times New Roman" panose="02020603050405020304" pitchFamily="18" charset="0"/>
                <a:ea typeface="Calibri" panose="020F0502020204030204" pitchFamily="34" charset="0"/>
                <a:cs typeface="Times New Roman" panose="02020603050405020304" pitchFamily="18" charset="0"/>
              </a:rPr>
              <a: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 conducted research on polymer composite material 3D printing techniques such as fused deposition modelling, selective laser sintering, inkjet 3D printing, stereolithography, and 3D plotting. The technology for creating and performing particle, fiber, and nanomaterial-reinforced polymer composites is highlighted. They demonstrated the printability of the glass fibre and carbon fibre composite compositions created in this study using 3D models. They have also discussed potential applications in biomedical, electronics, and aerospace engineering.</a:t>
            </a:r>
          </a:p>
          <a:p>
            <a:pPr marL="0" lvl="0" indent="0">
              <a:lnSpc>
                <a:spcPct val="107000"/>
              </a:lnSpc>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buSzPct val="12000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779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DD84A-7F00-0503-4EDB-D9397331C003}"/>
              </a:ext>
            </a:extLst>
          </p:cNvPr>
          <p:cNvSpPr txBox="1"/>
          <p:nvPr/>
        </p:nvSpPr>
        <p:spPr>
          <a:xfrm>
            <a:off x="227815" y="846411"/>
            <a:ext cx="11736370" cy="4966488"/>
          </a:xfrm>
          <a:prstGeom prst="rect">
            <a:avLst/>
          </a:prstGeom>
          <a:noFill/>
        </p:spPr>
        <p:txBody>
          <a:bodyPr wrap="square" rtlCol="0">
            <a:spAutoFit/>
          </a:bodyPr>
          <a:lstStyle/>
          <a:p>
            <a:pPr algn="just">
              <a:lnSpc>
                <a:spcPct val="107000"/>
              </a:lnSpc>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3. Yahia Halabi </a:t>
            </a:r>
            <a:r>
              <a:rPr lang="en-US" dirty="0">
                <a:effectLst/>
                <a:latin typeface="Times New Roman" panose="02020603050405020304" pitchFamily="18" charset="0"/>
                <a:ea typeface="Calibri" panose="020F0502020204030204" pitchFamily="34" charset="0"/>
                <a:cs typeface="Times New Roman" panose="02020603050405020304" pitchFamily="18" charset="0"/>
              </a:rPr>
              <a:t>et all, experimentally studied the process parameters namely fiber tensile strength, polymer tensile strength, layer thickness, fiber volume fraction, fiber form, infill pattern, and fiber orientation. MATLAB software was used to codify and implement the ABC algorithm and ANN modelling technique. The results shows that good accuracy of this model, R2 values for training, validation, and testing datasets were 0.96, 0.90, and 0.90, respectively; while the RMSE values for training, validation, and testing datasets were 26.71 Mpa, 41.72 Mpa, and 43.64 Mpa. e MAE values for training, validation, and testing datasets were 16.49 Mpa, 28.11 Mpa, and 27.11 Mpa.</a:t>
            </a:r>
          </a:p>
          <a:p>
            <a:pPr algn="just">
              <a:lnSpc>
                <a:spcPct val="107000"/>
              </a:lnSpc>
              <a:spcAft>
                <a:spcPts val="800"/>
              </a:spcAf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4. Muammel M. Hanon </a:t>
            </a:r>
            <a:r>
              <a:rPr lang="en-IN" dirty="0">
                <a:effectLst/>
                <a:latin typeface="Times New Roman" panose="02020603050405020304" pitchFamily="18" charset="0"/>
                <a:ea typeface="Calibri" panose="020F0502020204030204" pitchFamily="34" charset="0"/>
                <a:cs typeface="Times New Roman" panose="02020603050405020304" pitchFamily="18" charset="0"/>
              </a:rPr>
              <a:t>et al., looked at the effect of different 3D printing processes on the tensile strength and hardness characteristics of PLA polymer. To create the testing specimens, the fused deposition modelling (FDM) approach was utilised with varied build orientation, raster direction angle, and layer height. Based on the performance obtained from the tested print conditions, a link between hardness and tensile strength was determined. The obtained findings demonstrate that the On-edge orientation samples had the greatest Young's modulus and ultimate tensile strength values of  1.896 ± 0.044 GPa and 49.12 ± 0.78 MPa, The 0.1 mm layer thickness specimen had the highest elongation at break (3.13%). </a:t>
            </a:r>
          </a:p>
          <a:p>
            <a:pPr algn="just">
              <a:lnSpc>
                <a:spcPct val="107000"/>
              </a:lnSpc>
              <a:spcAft>
                <a:spcPts val="8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n-IN" sz="2000" dirty="0">
              <a:solidFill>
                <a:srgbClr val="00B050"/>
              </a:solidFill>
            </a:endParaRPr>
          </a:p>
        </p:txBody>
      </p:sp>
    </p:spTree>
    <p:extLst>
      <p:ext uri="{BB962C8B-B14F-4D97-AF65-F5344CB8AC3E}">
        <p14:creationId xmlns:p14="http://schemas.microsoft.com/office/powerpoint/2010/main" val="1741436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695AF-D282-497C-9012-104515EF4A4A}"/>
              </a:ext>
            </a:extLst>
          </p:cNvPr>
          <p:cNvSpPr txBox="1"/>
          <p:nvPr/>
        </p:nvSpPr>
        <p:spPr>
          <a:xfrm>
            <a:off x="323305" y="58846"/>
            <a:ext cx="11361219" cy="6740307"/>
          </a:xfrm>
          <a:prstGeom prst="rect">
            <a:avLst/>
          </a:prstGeom>
          <a:noFill/>
        </p:spPr>
        <p:txBody>
          <a:bodyPr wrap="square" rtlCol="0">
            <a:spAutoFit/>
          </a:bodyPr>
          <a:lstStyle/>
          <a:p>
            <a:pPr algn="just"/>
            <a:r>
              <a:rPr lang="en-IN" b="1" dirty="0">
                <a:latin typeface="Times New Roman" panose="02020603050405020304" pitchFamily="18" charset="0"/>
                <a:ea typeface="Calibri" panose="020F0502020204030204" pitchFamily="34" charset="0"/>
                <a:cs typeface="Times New Roman" panose="02020603050405020304" pitchFamily="18" charset="0"/>
              </a:rPr>
              <a:t>5. Christine Le </a:t>
            </a:r>
            <a:r>
              <a:rPr lang="en-IN" dirty="0">
                <a:latin typeface="Times New Roman" panose="02020603050405020304" pitchFamily="18" charset="0"/>
                <a:ea typeface="Calibri" panose="020F0502020204030204" pitchFamily="34" charset="0"/>
                <a:cs typeface="Times New Roman" panose="02020603050405020304" pitchFamily="18" charset="0"/>
              </a:rPr>
              <a:t>et all studied the  effect of layer thickness on the flexural properties of Polylactic Acid (PLA) bone plate implants produced by the FDM technique.  Experimental results showed that the flexural strength is inversely proportional to the layer thickness due to the variation of voids in the specimens. A 3D finite element (FE) model was developed using Abaqus/Explicit software by incorporating the Gurson-Tvergaard (GT) porous plasticity model to predict the elastoplastic and damage behaviour of specimens with different layer thicknesses. It was shown that the FE model was able to predict the flexural behaviour of 3D-printed solid plates with a maximum error of 6.13% in the maximum load. The optimal layer height was found to be 0.1 mm, providing both high flexural strength and adequate bending stiffness.</a:t>
            </a:r>
          </a:p>
          <a:p>
            <a:pPr algn="just"/>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b="1" dirty="0">
                <a:latin typeface="Times New Roman" panose="02020603050405020304" pitchFamily="18" charset="0"/>
                <a:ea typeface="Calibri" panose="020F0502020204030204" pitchFamily="34" charset="0"/>
                <a:cs typeface="Times New Roman" panose="02020603050405020304" pitchFamily="18" charset="0"/>
              </a:rPr>
              <a:t>6. Wenzhao Wang </a:t>
            </a:r>
            <a:r>
              <a:rPr lang="en-IN" dirty="0">
                <a:latin typeface="Times New Roman" panose="02020603050405020304" pitchFamily="18" charset="0"/>
                <a:ea typeface="Calibri" panose="020F0502020204030204" pitchFamily="34" charset="0"/>
                <a:cs typeface="Times New Roman" panose="02020603050405020304" pitchFamily="18" charset="0"/>
              </a:rPr>
              <a:t>et all  utilised the fused deposition modelling (FDM) technology to prepare the composite scaffolds of polylactic acid (PLA) and nano-hydroxyapatite (n- HA). The composite scaffold was optimized by material characterization, mechanical property test, and in vitro bone marrow mesenchymal stem cells biocompatibility test. Finally, a rabbit model was established to evaluate the osteogenic ability of PLA/n-HA scaffolds in vivo. The results indicated  that the PLA/n-HA composites proposed in this study were highly printable, and the printed scaffold showed tunable mechanical strength accompanied by the proportion of n-HA components. The biocompatibility and osteogenic induction properties were proved better than that of the pure PLA scaffold. </a:t>
            </a:r>
          </a:p>
          <a:p>
            <a:pPr algn="just"/>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IN" b="1" dirty="0">
                <a:latin typeface="Times New Roman" panose="02020603050405020304" pitchFamily="18" charset="0"/>
                <a:ea typeface="Calibri" panose="020F0502020204030204" pitchFamily="34" charset="0"/>
                <a:cs typeface="Times New Roman" panose="02020603050405020304" pitchFamily="18" charset="0"/>
              </a:rPr>
              <a:t>7. Imran Khan </a:t>
            </a:r>
            <a:r>
              <a:rPr lang="en-IN" dirty="0">
                <a:latin typeface="Times New Roman" panose="02020603050405020304" pitchFamily="18" charset="0"/>
                <a:ea typeface="Calibri" panose="020F0502020204030204" pitchFamily="34" charset="0"/>
                <a:cs typeface="Times New Roman" panose="02020603050405020304" pitchFamily="18" charset="0"/>
              </a:rPr>
              <a:t>et all studied the</a:t>
            </a:r>
            <a:r>
              <a:rPr lang="en-US" dirty="0">
                <a:latin typeface="Times New Roman" panose="02020603050405020304" pitchFamily="18" charset="0"/>
                <a:ea typeface="Calibri" panose="020F0502020204030204" pitchFamily="34" charset="0"/>
                <a:cs typeface="Times New Roman" panose="02020603050405020304" pitchFamily="18" charset="0"/>
              </a:rPr>
              <a:t> effect of FFF processing parameters on the tensile properties of the printed composites was investigated. After preliminary experiments and a literature review, infill density (ID), printing speed (PS), and layer thickness (LT) were selected as the main processing parameters. The tensile strength (TS) and tensile strain (ℇ) were selected as the outputs (responses) of this study. Tensile testing was performed after printing composite tensile samples on Instron Universal Testing Machine (5 KN). An analysis of variance (ANOVA) was also per-formed to check the significance of FFF process parameters. The results concluded that the selected FFF process parameters were significant in the interaction state of both tensile properties.</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491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87" y="147782"/>
            <a:ext cx="10515600" cy="665018"/>
          </a:xfrm>
        </p:spPr>
        <p:txBody>
          <a:bodyPr>
            <a:noAutofit/>
          </a:bodyPr>
          <a:lstStyle/>
          <a:p>
            <a:r>
              <a:rPr lang="en-US" sz="4000" b="1" u="sng" dirty="0">
                <a:effectLst>
                  <a:outerShdw blurRad="38100" dist="38100" dir="2700000" algn="tl">
                    <a:srgbClr val="000000">
                      <a:alpha val="43137"/>
                    </a:srgbClr>
                  </a:outerShdw>
                </a:effectLst>
              </a:rPr>
              <a:t>Objectives :</a:t>
            </a:r>
            <a:endParaRPr lang="en-US" sz="4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32175" y="998918"/>
            <a:ext cx="11527649" cy="5620368"/>
          </a:xfrm>
        </p:spPr>
        <p:txBody>
          <a:bodyPr>
            <a:normAutofit fontScale="92500"/>
          </a:bodyPr>
          <a:lstStyle/>
          <a:p>
            <a:pPr lvl="0" algn="just">
              <a:lnSpc>
                <a:spcPct val="170000"/>
              </a:lnSpc>
            </a:pPr>
            <a:r>
              <a:rPr lang="en-US" sz="2200" dirty="0">
                <a:latin typeface="Times New Roman" panose="02020603050405020304" pitchFamily="18" charset="0"/>
                <a:cs typeface="Times New Roman" panose="02020603050405020304" pitchFamily="18" charset="0"/>
              </a:rPr>
              <a:t>Modelling and 3D Printing the specimen using Fused Deposition Modeling (FDM).</a:t>
            </a:r>
            <a:endParaRPr lang="en-IN" sz="2200" dirty="0">
              <a:latin typeface="Times New Roman" panose="02020603050405020304" pitchFamily="18" charset="0"/>
              <a:cs typeface="Times New Roman" panose="02020603050405020304" pitchFamily="18" charset="0"/>
            </a:endParaRPr>
          </a:p>
          <a:p>
            <a:pPr lvl="0" algn="just">
              <a:lnSpc>
                <a:spcPct val="170000"/>
              </a:lnSpc>
            </a:pPr>
            <a:r>
              <a:rPr lang="en-US" sz="2200" dirty="0">
                <a:latin typeface="Times New Roman" panose="02020603050405020304" pitchFamily="18" charset="0"/>
                <a:cs typeface="Times New Roman" panose="02020603050405020304" pitchFamily="18" charset="0"/>
              </a:rPr>
              <a:t> To assess the mechanical properties like tensile strength, flexural strength of the 3D Printed specimen.</a:t>
            </a:r>
            <a:endParaRPr lang="en-IN" sz="2200" dirty="0">
              <a:latin typeface="Times New Roman" panose="02020603050405020304" pitchFamily="18" charset="0"/>
              <a:cs typeface="Times New Roman" panose="02020603050405020304" pitchFamily="18" charset="0"/>
            </a:endParaRPr>
          </a:p>
          <a:p>
            <a:pPr lvl="0" algn="just">
              <a:lnSpc>
                <a:spcPct val="170000"/>
              </a:lnSpc>
            </a:pPr>
            <a:r>
              <a:rPr lang="en-US" sz="2200" dirty="0">
                <a:latin typeface="Times New Roman" panose="02020603050405020304" pitchFamily="18" charset="0"/>
                <a:cs typeface="Times New Roman" panose="02020603050405020304" pitchFamily="18" charset="0"/>
              </a:rPr>
              <a:t>To arrive at an empirical relation to assess the output response’s tensile strength and flexural strength in 3D printing of  the  Specimen. </a:t>
            </a:r>
          </a:p>
          <a:p>
            <a:pPr algn="just">
              <a:lnSpc>
                <a:spcPct val="170000"/>
              </a:lnSpc>
            </a:pPr>
            <a:r>
              <a:rPr lang="en-US" sz="2200" dirty="0">
                <a:effectLst/>
                <a:latin typeface="Times New Roman" panose="02020603050405020304" pitchFamily="18" charset="0"/>
                <a:ea typeface="Arial" panose="020B0604020202020204" pitchFamily="34" charset="0"/>
                <a:cs typeface="Times New Roman" panose="02020603050405020304" pitchFamily="18" charset="0"/>
              </a:rPr>
              <a:t>To experimentally investigate the process attributes for 3D Printing of specimen and identify the optimum process parameters using Response Surface Methodology (RSM).</a:t>
            </a:r>
          </a:p>
          <a:p>
            <a:pPr algn="just">
              <a:lnSpc>
                <a:spcPct val="170000"/>
              </a:lnSpc>
            </a:pPr>
            <a:r>
              <a:rPr lang="en-US" sz="2200" dirty="0">
                <a:latin typeface="Times New Roman" panose="02020603050405020304" pitchFamily="18" charset="0"/>
                <a:cs typeface="Times New Roman" panose="02020603050405020304" pitchFamily="18" charset="0"/>
              </a:rPr>
              <a:t>To select the optimum combination of parameters using Signal-to-Noise ratio (S/N), and Analysis of Variance (ANOVA) is used for indicating the significant parameters and their effect on tensile strength and flexural strength. </a:t>
            </a:r>
            <a:endParaRPr lang="en-IN" sz="2200" dirty="0">
              <a:latin typeface="Times New Roman" panose="02020603050405020304" pitchFamily="18" charset="0"/>
              <a:cs typeface="Times New Roman" panose="02020603050405020304" pitchFamily="18" charset="0"/>
            </a:endParaRPr>
          </a:p>
          <a:p>
            <a:pPr marL="0" lvl="0" indent="0" algn="just">
              <a:lnSpc>
                <a:spcPct val="170000"/>
              </a:lnSpc>
              <a:buNone/>
            </a:pPr>
            <a:endParaRPr lang="en-IN" sz="3100" dirty="0">
              <a:latin typeface="Times New Roman" panose="02020603050405020304" pitchFamily="18" charset="0"/>
              <a:cs typeface="Times New Roman" panose="02020603050405020304" pitchFamily="18" charset="0"/>
            </a:endParaRPr>
          </a:p>
          <a:p>
            <a:pPr marL="0" indent="0">
              <a:lnSpc>
                <a:spcPct val="100000"/>
              </a:lnSpc>
              <a:buNone/>
            </a:pPr>
            <a:endParaRPr lang="en-US" dirty="0"/>
          </a:p>
        </p:txBody>
      </p:sp>
    </p:spTree>
    <p:extLst>
      <p:ext uri="{BB962C8B-B14F-4D97-AF65-F5344CB8AC3E}">
        <p14:creationId xmlns:p14="http://schemas.microsoft.com/office/powerpoint/2010/main" val="1722271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16683</TotalTime>
  <Words>4053</Words>
  <Application>Microsoft Office PowerPoint</Application>
  <PresentationFormat>Widescreen</PresentationFormat>
  <Paragraphs>896</Paragraphs>
  <Slides>34</Slides>
  <Notes>0</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Arial Narrow</vt:lpstr>
      <vt:lpstr>Calibri</vt:lpstr>
      <vt:lpstr>Calibri Light</vt:lpstr>
      <vt:lpstr>Courier New</vt:lpstr>
      <vt:lpstr>Rockwell Extra Bold</vt:lpstr>
      <vt:lpstr>Segoe UI</vt:lpstr>
      <vt:lpstr>Symbol</vt:lpstr>
      <vt:lpstr>system-ui</vt:lpstr>
      <vt:lpstr>Times New Roman</vt:lpstr>
      <vt:lpstr>Wingdings</vt:lpstr>
      <vt:lpstr>Office Theme</vt:lpstr>
      <vt:lpstr>DAYANANDA SAGAR COLLEGE OF ENGINEERING Shavige Malleshwara Hills, Kumaraswamy Layout, Bangalore-560078 (An Autonomous Institute affiliated to VTU, Approved by AICTE &amp;ISO 9001: 2008 Certified) Accredited by National Assessment &amp; Accreditation Council (NAAC) with ‘A’ Grade Department of Mechanical Engineering                                                              </vt:lpstr>
      <vt:lpstr>PowerPoint Presentation</vt:lpstr>
      <vt:lpstr>Abstract :</vt:lpstr>
      <vt:lpstr>Introduction:</vt:lpstr>
      <vt:lpstr>Introduction:</vt:lpstr>
      <vt:lpstr>Literature survey :</vt:lpstr>
      <vt:lpstr>PowerPoint Presentation</vt:lpstr>
      <vt:lpstr>PowerPoint Presentation</vt:lpstr>
      <vt:lpstr>Objectives :</vt:lpstr>
      <vt:lpstr>Flow chart :</vt:lpstr>
      <vt:lpstr>PowerPoint Presentation</vt:lpstr>
      <vt:lpstr>PowerPoint Presentation</vt:lpstr>
      <vt:lpstr>3 D Printing :</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Response Table for Signal to Noise Ratios  Taguchi Analysis: Tensile Strength N/mm2 versus Layer Thickness, Printing Speed, Infill Density, Infill Pattern  </vt:lpstr>
      <vt:lpstr>Regression Analysis: Tensile Strength N/mm2 versus Layer Thickness, Printing Speed, Infill Density, Infill Pattern  Regression Equation  Tensile Strength N/mm2 = 9.74 + 28.91 Layer Thickness + 0.0565 Printing Speed + 0.0336 Infill Density + 0.750 Infill Pattern </vt:lpstr>
      <vt:lpstr>Tensile Strength Specimens Contour plots</vt:lpstr>
      <vt:lpstr>PowerPoint Presentation</vt:lpstr>
      <vt:lpstr>  Response Table for Signal to Noise Ratios  Taguchi Analysis: Flexural Strength N/mm2 versus Layer Thickness, Printing Speed, Infill Density, Infill Pattern </vt:lpstr>
      <vt:lpstr>Regression Analysis: Flexural Strength N/mm2 versus Layer Thickness, Printing Speed, Infill Density, Infill Pattern</vt:lpstr>
      <vt:lpstr>Flexural Strength Specimens Countour Plots</vt:lpstr>
      <vt:lpstr>PowerPoint Presentation</vt:lpstr>
      <vt:lpstr>Applications: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DayanandaSagar College of Engineering Shavige Malleshwara Hills, Kumaraswamy Layout, Bangalore – 560 078. Accredited by National Assessment and Accreditation Council (NAAC) with ‘A’ grade Department of Mechanical Engineering</dc:title>
  <dc:creator>JADHAV</dc:creator>
  <cp:lastModifiedBy>Mallanna Kumar</cp:lastModifiedBy>
  <cp:revision>68</cp:revision>
  <dcterms:created xsi:type="dcterms:W3CDTF">2016-09-03T05:16:26Z</dcterms:created>
  <dcterms:modified xsi:type="dcterms:W3CDTF">2024-05-15T02:30:04Z</dcterms:modified>
</cp:coreProperties>
</file>